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77" r:id="rId2"/>
    <p:sldId id="331" r:id="rId3"/>
    <p:sldId id="332" r:id="rId4"/>
    <p:sldId id="287" r:id="rId5"/>
    <p:sldId id="279" r:id="rId6"/>
    <p:sldId id="315" r:id="rId7"/>
    <p:sldId id="320" r:id="rId8"/>
    <p:sldId id="295" r:id="rId9"/>
    <p:sldId id="333" r:id="rId10"/>
    <p:sldId id="319" r:id="rId11"/>
    <p:sldId id="341" r:id="rId12"/>
    <p:sldId id="317" r:id="rId13"/>
    <p:sldId id="288" r:id="rId14"/>
    <p:sldId id="312" r:id="rId15"/>
    <p:sldId id="344" r:id="rId16"/>
    <p:sldId id="321" r:id="rId17"/>
    <p:sldId id="323" r:id="rId18"/>
    <p:sldId id="334" r:id="rId19"/>
    <p:sldId id="335" r:id="rId20"/>
    <p:sldId id="336" r:id="rId21"/>
    <p:sldId id="293" r:id="rId22"/>
    <p:sldId id="291" r:id="rId23"/>
    <p:sldId id="337" r:id="rId24"/>
    <p:sldId id="338" r:id="rId25"/>
    <p:sldId id="343" r:id="rId26"/>
    <p:sldId id="339" r:id="rId27"/>
    <p:sldId id="340" r:id="rId28"/>
    <p:sldId id="342" r:id="rId29"/>
    <p:sldId id="330" r:id="rId30"/>
    <p:sldId id="276" r:id="rId31"/>
  </p:sldIdLst>
  <p:sldSz cx="12192000" cy="6858000"/>
  <p:notesSz cx="6858000" cy="9144000"/>
  <p:custDataLst>
    <p:tags r:id="rId33"/>
  </p:custDataLst>
  <p:defaultTex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42" y="1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rPr lang="zh-CN" altLang="en-US"/>
              <a:t>2023/11/25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r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64832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541805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37983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851471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600" b="0" i="0" u="none" strike="noStrike" kern="1200">
                <a:solidFill>
                  <a:srgbClr val="E6E6E6"/>
                </a:solidFill>
                <a:latin typeface="等线" panose="02010600030101010101" charset="-122"/>
                <a:ea typeface="等线" panose="02010600030101010101" charset="-122"/>
              </a:rPr>
              <a:t>更多素材资源</a:t>
            </a:r>
            <a:r>
              <a:rPr lang="en-US" sz="600" b="0" i="0" u="none" strike="noStrike" kern="1200">
                <a:solidFill>
                  <a:srgbClr val="E6E6E6"/>
                </a:solidFill>
                <a:latin typeface="等线" panose="02010600030101010101" charset="-122"/>
                <a:ea typeface="等线" panose="02010600030101010101" charset="-122"/>
              </a:rPr>
              <a:t>-</a:t>
            </a:r>
            <a:r>
              <a:rPr lang="zh-CN" sz="600" b="0" i="0" u="none" strike="noStrike" kern="1200">
                <a:solidFill>
                  <a:srgbClr val="E6E6E6"/>
                </a:solidFill>
                <a:latin typeface="等线" panose="02010600030101010101" charset="-122"/>
                <a:ea typeface="等线" panose="02010600030101010101" charset="-122"/>
              </a:rPr>
              <a:t> </a:t>
            </a:r>
            <a:r>
              <a:rPr lang="en-US" sz="600" b="0" i="0" u="none" strike="noStrike" kern="1200">
                <a:solidFill>
                  <a:srgbClr val="E6E6E6"/>
                </a:solidFill>
                <a:latin typeface="等线" panose="02010600030101010101" charset="-122"/>
                <a:ea typeface="等线" panose="02010600030101010101" charset="-122"/>
              </a:rPr>
              <a:t>B-lue-D-ragonfly- </a:t>
            </a:r>
            <a:r>
              <a:rPr lang="en-US" sz="600">
                <a:solidFill>
                  <a:srgbClr val="E6E6E6"/>
                </a:solidFill>
              </a:rPr>
              <a:t>DESIGN</a:t>
            </a:r>
            <a:endParaRPr lang="zh-CN" sz="600">
              <a:solidFill>
                <a:srgbClr val="E6E6E6"/>
              </a:solidFill>
            </a:endParaRPr>
          </a:p>
          <a:p>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410593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632510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372375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743269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348947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34329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691954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460510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176824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326838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622209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315539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437719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095671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101622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3092119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2847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61621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600" b="0" i="0" u="none" strike="noStrike" kern="1200">
                <a:solidFill>
                  <a:srgbClr val="E6E6E6"/>
                </a:solidFill>
                <a:latin typeface="等线" panose="02010600030101010101" charset="-122"/>
                <a:ea typeface="等线" panose="02010600030101010101" charset="-122"/>
              </a:rPr>
              <a:t>更多素材资源</a:t>
            </a:r>
            <a:r>
              <a:rPr lang="en-US" sz="600" b="0" i="0" u="none" strike="noStrike" kern="1200">
                <a:solidFill>
                  <a:srgbClr val="E6E6E6"/>
                </a:solidFill>
                <a:latin typeface="等线" panose="02010600030101010101" charset="-122"/>
                <a:ea typeface="等线" panose="02010600030101010101" charset="-122"/>
              </a:rPr>
              <a:t>-</a:t>
            </a:r>
            <a:r>
              <a:rPr lang="zh-CN" sz="600" b="0" i="0" u="none" strike="noStrike" kern="1200">
                <a:solidFill>
                  <a:srgbClr val="E6E6E6"/>
                </a:solidFill>
                <a:latin typeface="等线" panose="02010600030101010101" charset="-122"/>
                <a:ea typeface="等线" panose="02010600030101010101" charset="-122"/>
              </a:rPr>
              <a:t> </a:t>
            </a:r>
            <a:r>
              <a:rPr lang="en-US" sz="600" b="0" i="0" u="none" strike="noStrike" kern="1200">
                <a:solidFill>
                  <a:srgbClr val="E6E6E6"/>
                </a:solidFill>
                <a:latin typeface="等线" panose="02010600030101010101" charset="-122"/>
                <a:ea typeface="等线" panose="02010600030101010101" charset="-122"/>
              </a:rPr>
              <a:t>B-lue-D-ragonfly- </a:t>
            </a:r>
            <a:r>
              <a:rPr lang="en-US" sz="600">
                <a:solidFill>
                  <a:srgbClr val="E6E6E6"/>
                </a:solidFill>
              </a:rPr>
              <a:t>DESIGN</a:t>
            </a:r>
            <a:endParaRPr lang="zh-CN" sz="600">
              <a:solidFill>
                <a:srgbClr val="E6E6E6"/>
              </a:solidFill>
            </a:endParaRPr>
          </a:p>
          <a:p>
            <a:endParaRPr lang="zh-CN"/>
          </a:p>
        </p:txBody>
      </p:sp>
    </p:spTree>
    <p:extLst>
      <p:ext uri="{BB962C8B-B14F-4D97-AF65-F5344CB8AC3E}">
        <p14:creationId xmlns:p14="http://schemas.microsoft.com/office/powerpoint/2010/main" val="922137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227755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1677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639826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33786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4076278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
        <p:nvSpPr>
          <p:cNvPr id="4" name="日期占位符 3"/>
          <p:cNvSpPr>
            <a:spLocks noGrp="1"/>
          </p:cNvSpPr>
          <p:nvPr>
            <p:ph type="dt" idx="10"/>
          </p:nvPr>
        </p:nvSpPr>
        <p:spPr/>
        <p:txBody>
          <a:bodyPr/>
          <a:lstStyle/>
          <a:p>
            <a:fld id="{77C8F454-396A-4614-9A5B-0A454737B9DC}" type="datetimeFigureOut">
              <a:rPr lang="en-US" altLang="zh-CN"/>
              <a:t>11/25/2023</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E412668D-8CC0-431E-B703-5394FEE46742}" type="slidenum">
              <a:rPr lang="en-US" alt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竖排标题 1"/>
          <p:cNvSpPr>
            <a:spLocks noGrp="1"/>
          </p:cNvSpPr>
          <p:nvPr>
            <p:ph type="title"/>
          </p:nvPr>
        </p:nvSpPr>
        <p:spPr>
          <a:xfrm>
            <a:off x="8724900" y="365125"/>
            <a:ext cx="2628900" cy="5811838"/>
          </a:xfrm>
        </p:spPr>
        <p:txBody>
          <a:bodyPr vert="eaVert"/>
          <a:lstStyle/>
          <a:p>
            <a:r>
              <a:rPr lang="zh-CN"/>
              <a:t>单击此处编辑母版标题样式</a:t>
            </a:r>
          </a:p>
        </p:txBody>
      </p:sp>
      <p:sp>
        <p:nvSpPr>
          <p:cNvPr id="3" name="竖排文字占位符 2"/>
          <p:cNvSpPr>
            <a:spLocks noGrp="1"/>
          </p:cNvSpPr>
          <p:nvPr>
            <p:ph type="body" idx="1"/>
          </p:nvPr>
        </p:nvSpPr>
        <p:spPr>
          <a:xfrm>
            <a:off x="838200" y="365125"/>
            <a:ext cx="7734300" cy="5811838"/>
          </a:xfrm>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1327E312-2B12-43C3-8793-F9707157D427}" type="datetimeFigureOut">
              <a:rPr lang="en-US" altLang="zh-CN"/>
              <a:t>11/25/2023</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F70C6803-2601-4B3C-9583-47CD68EFF35C}" type="slidenum">
              <a:rPr lang="en-US" alt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空白">
    <p:spTree>
      <p:nvGrpSpPr>
        <p:cNvPr id="1" name=""/>
        <p:cNvGrpSpPr/>
        <p:nvPr/>
      </p:nvGrpSpPr>
      <p:grpSpPr>
        <a:xfrm>
          <a:off x="0" y="0"/>
          <a:ext cx="0" cy="0"/>
          <a:chOff x="0" y="0"/>
          <a:chExt cx="0" cy="0"/>
        </a:xfrm>
      </p:grpSpPr>
      <p:sp>
        <p:nvSpPr>
          <p:cNvPr id="3" name="8435759"/>
          <p:cNvSpPr>
            <a:spLocks noGrp="1"/>
          </p:cNvSpPr>
          <p:nvPr>
            <p:ph type="pic" idx="10"/>
          </p:nvPr>
        </p:nvSpPr>
        <p:spPr>
          <a:xfrm>
            <a:off x="0" y="0"/>
            <a:ext cx="12192000" cy="6858000"/>
          </a:xfrm>
          <a:prstGeom prst="rect">
            <a:avLst/>
          </a:prstGeom>
        </p:spPr>
        <p:txBody>
          <a:bodyPr/>
          <a:lstStyle>
            <a:lvl1pPr lvl="0">
              <a:defRPr>
                <a:solidFill>
                  <a:srgbClr val="E6E6E6"/>
                </a:solidFill>
              </a:defRPr>
            </a:lvl1pPr>
          </a:lstStyle>
          <a:p>
            <a:endParaRPr lang="zh-CN"/>
          </a:p>
        </p:txBody>
      </p:sp>
      <p:sp>
        <p:nvSpPr>
          <p:cNvPr id="5" name="文本框 4"/>
          <p:cNvSpPr txBox="1"/>
          <p:nvPr/>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6" name="文本框 5"/>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7" name="文本框 6"/>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8" name="矩形 7"/>
          <p:cNvSpPr/>
          <p:nvPr/>
        </p:nvSpPr>
        <p:spPr>
          <a:xfrm>
            <a:off x="-15098004" y="6488668"/>
            <a:ext cx="1197764" cy="369332"/>
          </a:xfrm>
          <a:prstGeom prst="rect">
            <a:avLst/>
          </a:prstGeom>
        </p:spPr>
        <p:txBody>
          <a:bodyPr wrap="none">
            <a:spAutoFit/>
          </a:bodyPr>
          <a:lstStyle/>
          <a:p>
            <a:r>
              <a:rPr lang="en-US">
                <a:solidFill>
                  <a:srgbClr val="E6E6E6"/>
                </a:solidFill>
              </a:rPr>
              <a:t>61536760</a:t>
            </a:r>
            <a:endParaRPr lang="zh-CN">
              <a:solidFill>
                <a:srgbClr val="E6E6E6"/>
              </a:solidFill>
            </a:endParaRPr>
          </a:p>
        </p:txBody>
      </p:sp>
    </p:spTree>
    <p:extLst>
      <p:ext uri="{BB962C8B-B14F-4D97-AF65-F5344CB8AC3E}">
        <p14:creationId xmlns:p14="http://schemas.microsoft.com/office/powerpoint/2010/main" val="1417461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lvl="0">
              <a:defRPr sz="6000"/>
            </a:lvl1pPr>
          </a:lstStyle>
          <a:p>
            <a:r>
              <a:rPr lang="zh-CN"/>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idx="10"/>
          </p:nvPr>
        </p:nvSpPr>
        <p:spPr/>
        <p:txBody>
          <a:bodyPr/>
          <a:lstStyle/>
          <a:p>
            <a:fld id="{67720380-244A-4EF2-96FB-93BCA3FA6922}" type="datetimeFigureOut">
              <a:rPr lang="en-US" altLang="zh-CN"/>
              <a:t>11/25/2023</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64563FB0-3D66-48D3-8F86-60C6845E8182}"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a:xfrm>
            <a:off x="838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a:spLocks noGrp="1"/>
          </p:cNvSpPr>
          <p:nvPr>
            <p:ph idx="2"/>
          </p:nvPr>
        </p:nvSpPr>
        <p:spPr>
          <a:xfrm>
            <a:off x="6172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日期占位符 4"/>
          <p:cNvSpPr>
            <a:spLocks noGrp="1"/>
          </p:cNvSpPr>
          <p:nvPr>
            <p:ph type="dt" idx="10"/>
          </p:nvPr>
        </p:nvSpPr>
        <p:spPr/>
        <p:txBody>
          <a:bodyPr/>
          <a:lstStyle/>
          <a:p>
            <a:fld id="{CF3F090C-4069-407E-AB74-522F291B0479}" type="datetimeFigureOut">
              <a:rPr lang="en-US" altLang="zh-CN"/>
              <a:t>11/25/2023</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C8158A85-F778-4827-A642-977392828344}"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a:spLocks noGrp="1"/>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a:spLocks noGrp="1"/>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7" name="日期占位符 6"/>
          <p:cNvSpPr>
            <a:spLocks noGrp="1"/>
          </p:cNvSpPr>
          <p:nvPr>
            <p:ph type="dt" idx="10"/>
          </p:nvPr>
        </p:nvSpPr>
        <p:spPr/>
        <p:txBody>
          <a:bodyPr/>
          <a:lstStyle/>
          <a:p>
            <a:fld id="{07722D62-7B0C-438B-9EC0-FC16A33DEE2E}" type="datetimeFigureOut">
              <a:rPr lang="en-US" altLang="zh-CN"/>
              <a:t>11/25/2023</a:t>
            </a:fld>
            <a:endParaRPr lang="zh-CN"/>
          </a:p>
        </p:txBody>
      </p:sp>
      <p:sp>
        <p:nvSpPr>
          <p:cNvPr id="8" name="页脚占位符 7"/>
          <p:cNvSpPr>
            <a:spLocks noGrp="1"/>
          </p:cNvSpPr>
          <p:nvPr>
            <p:ph type="ftr" idx="11"/>
          </p:nvPr>
        </p:nvSpPr>
        <p:spPr/>
        <p:txBody>
          <a:bodyPr/>
          <a:lstStyle/>
          <a:p>
            <a:endParaRPr lang="zh-CN"/>
          </a:p>
        </p:txBody>
      </p:sp>
      <p:sp>
        <p:nvSpPr>
          <p:cNvPr id="9" name="灯片编号占位符 8"/>
          <p:cNvSpPr>
            <a:spLocks noGrp="1"/>
          </p:cNvSpPr>
          <p:nvPr>
            <p:ph type="sldNum" idx="12"/>
          </p:nvPr>
        </p:nvSpPr>
        <p:spPr/>
        <p:txBody>
          <a:bodyPr/>
          <a:lstStyle/>
          <a:p>
            <a:fld id="{2D36FC57-6C84-4E16-9661-3C5592E39803}"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idx="10"/>
          </p:nvPr>
        </p:nvSpPr>
        <p:spPr/>
        <p:txBody>
          <a:bodyPr/>
          <a:lstStyle/>
          <a:p>
            <a:fld id="{33B98865-C685-496F-B026-F10DB20DD586}" type="datetimeFigureOut">
              <a:rPr lang="en-US" altLang="zh-CN"/>
              <a:t>11/25/2023</a:t>
            </a:fld>
            <a:endParaRPr lang="zh-CN"/>
          </a:p>
        </p:txBody>
      </p:sp>
      <p:sp>
        <p:nvSpPr>
          <p:cNvPr id="4" name="页脚占位符 3"/>
          <p:cNvSpPr>
            <a:spLocks noGrp="1"/>
          </p:cNvSpPr>
          <p:nvPr>
            <p:ph type="ftr" idx="11"/>
          </p:nvPr>
        </p:nvSpPr>
        <p:spPr/>
        <p:txBody>
          <a:bodyPr/>
          <a:lstStyle/>
          <a:p>
            <a:endParaRPr lang="zh-CN"/>
          </a:p>
        </p:txBody>
      </p:sp>
      <p:sp>
        <p:nvSpPr>
          <p:cNvPr id="5" name="灯片编号占位符 4"/>
          <p:cNvSpPr>
            <a:spLocks noGrp="1"/>
          </p:cNvSpPr>
          <p:nvPr>
            <p:ph type="sldNum" idx="12"/>
          </p:nvPr>
        </p:nvSpPr>
        <p:spPr/>
        <p:txBody>
          <a:bodyPr/>
          <a:lstStyle/>
          <a:p>
            <a:fld id="{48E96DB8-AA16-4C72-8BCA-7A909BEC121F}"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idx="10"/>
          </p:nvPr>
        </p:nvSpPr>
        <p:spPr/>
        <p:txBody>
          <a:bodyPr/>
          <a:lstStyle/>
          <a:p>
            <a:fld id="{3C19DA97-692D-4794-B8AE-761AB368BAF8}" type="datetimeFigureOut">
              <a:rPr lang="en-US" altLang="zh-CN"/>
              <a:t>11/25/2023</a:t>
            </a:fld>
            <a:endParaRPr lang="zh-CN"/>
          </a:p>
        </p:txBody>
      </p:sp>
      <p:sp>
        <p:nvSpPr>
          <p:cNvPr id="3" name="页脚占位符 2"/>
          <p:cNvSpPr>
            <a:spLocks noGrp="1"/>
          </p:cNvSpPr>
          <p:nvPr>
            <p:ph type="ftr" idx="11"/>
          </p:nvPr>
        </p:nvSpPr>
        <p:spPr/>
        <p:txBody>
          <a:bodyPr/>
          <a:lstStyle/>
          <a:p>
            <a:endParaRPr lang="zh-CN"/>
          </a:p>
        </p:txBody>
      </p:sp>
      <p:sp>
        <p:nvSpPr>
          <p:cNvPr id="4" name="灯片编号占位符 3"/>
          <p:cNvSpPr>
            <a:spLocks noGrp="1"/>
          </p:cNvSpPr>
          <p:nvPr>
            <p:ph type="sldNum" idx="12"/>
          </p:nvPr>
        </p:nvSpPr>
        <p:spPr/>
        <p:txBody>
          <a:bodyPr/>
          <a:lstStyle/>
          <a:p>
            <a:fld id="{A3C00C04-E9DC-481B-BECD-7CB859BB1EFE}"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内容占位符 2"/>
          <p:cNvSpPr>
            <a:spLocks noGrp="1"/>
          </p:cNvSpPr>
          <p:nvPr>
            <p:ph idx="1"/>
          </p:nvPr>
        </p:nvSpPr>
        <p:spPr>
          <a:xfrm>
            <a:off x="5183188" y="987425"/>
            <a:ext cx="6172200" cy="4873625"/>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5" name="日期占位符 4"/>
          <p:cNvSpPr>
            <a:spLocks noGrp="1"/>
          </p:cNvSpPr>
          <p:nvPr>
            <p:ph type="dt" idx="10"/>
          </p:nvPr>
        </p:nvSpPr>
        <p:spPr/>
        <p:txBody>
          <a:bodyPr/>
          <a:lstStyle/>
          <a:p>
            <a:fld id="{E969EB81-F870-43F4-916C-5B9CD6B5FC32}" type="datetimeFigureOut">
              <a:rPr lang="en-US" altLang="zh-CN"/>
              <a:t>11/25/2023</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1CE87F81-15CA-4D87-BCCB-A42D585BC921}"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5" name="日期占位符 4"/>
          <p:cNvSpPr>
            <a:spLocks noGrp="1"/>
          </p:cNvSpPr>
          <p:nvPr>
            <p:ph type="dt" idx="10"/>
          </p:nvPr>
        </p:nvSpPr>
        <p:spPr/>
        <p:txBody>
          <a:bodyPr/>
          <a:lstStyle/>
          <a:p>
            <a:fld id="{D956ECE3-2FE3-4800-9106-40BA2EC605E8}" type="datetimeFigureOut">
              <a:rPr lang="en-US" altLang="zh-CN"/>
              <a:t>11/25/2023</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C4FD446B-4F4F-4DED-9BF9-94E95B942137}"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idx="1"/>
          </p:nvPr>
        </p:nvSpPr>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E66A2A14-24C1-477C-B5DE-FFFD2F59D14C}" type="datetimeFigureOut">
              <a:rPr lang="en-US" altLang="zh-CN"/>
              <a:t>11/25/2023</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7E9DA691-7B4C-4099-A440-3F13DA6D0B40}"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CC28098B-6213-42FD-AB49-A97A9E7EFB7F}" type="datetimeFigureOut">
              <a:rPr lang="en-US" altLang="zh-CN"/>
              <a:t>11/25/2023</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0DEDE6E2-D442-49D8-96E5-038E9A517CEA}" type="slidenum">
              <a:rPr lang="en-US" alt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lvl="0" algn="l" defTabSz="914400">
        <a:lnSpc>
          <a:spcPct val="90000"/>
        </a:lnSpc>
        <a:spcBef>
          <a:spcPct val="0"/>
        </a:spcBef>
        <a:buNone/>
        <a:defRPr sz="4400" kern="1200">
          <a:solidFill>
            <a:schemeClr val="tx1"/>
          </a:solidFill>
          <a:latin typeface="等线 Light" panose="02010600030101010101" charset="-122"/>
          <a:ea typeface="等线 Light" panose="02010600030101010101" charset="-122"/>
        </a:defRPr>
      </a:lvl1pPr>
    </p:titleStyle>
    <p:bodyStyle>
      <a:lvl1pPr marL="228600" lvl="0" indent="-228600" algn="l" defTabSz="914400">
        <a:lnSpc>
          <a:spcPct val="90000"/>
        </a:lnSpc>
        <a:spcBef>
          <a:spcPts val="1000"/>
        </a:spcBef>
        <a:buFont typeface="Arial" panose="020B0604020202020204" pitchFamily="34" charset="0"/>
        <a:buChar char="•"/>
        <a:defRPr sz="2800" kern="1200">
          <a:solidFill>
            <a:schemeClr val="tx1"/>
          </a:solidFill>
          <a:latin typeface="等线" panose="02010600030101010101" charset="-122"/>
          <a:ea typeface="等线" panose="02010600030101010101" charset="-122"/>
        </a:defRPr>
      </a:lvl1pPr>
      <a:lvl2pPr marL="685800" lvl="1" indent="-228600" algn="l" defTabSz="914400">
        <a:lnSpc>
          <a:spcPct val="90000"/>
        </a:lnSpc>
        <a:spcBef>
          <a:spcPts val="500"/>
        </a:spcBef>
        <a:buFont typeface="Arial" panose="020B0604020202020204" pitchFamily="34" charset="0"/>
        <a:buChar char="•"/>
        <a:defRPr sz="2400" kern="1200">
          <a:solidFill>
            <a:schemeClr val="tx1"/>
          </a:solidFill>
          <a:latin typeface="等线" panose="02010600030101010101" charset="-122"/>
          <a:ea typeface="等线" panose="02010600030101010101" charset="-122"/>
        </a:defRPr>
      </a:lvl2pPr>
      <a:lvl3pPr marL="1143000" lvl="2" indent="-228600" algn="l" defTabSz="914400">
        <a:lnSpc>
          <a:spcPct val="90000"/>
        </a:lnSpc>
        <a:spcBef>
          <a:spcPts val="500"/>
        </a:spcBef>
        <a:buFont typeface="Arial" panose="020B0604020202020204" pitchFamily="34" charset="0"/>
        <a:buChar char="•"/>
        <a:defRPr sz="2000" kern="1200">
          <a:solidFill>
            <a:schemeClr val="tx1"/>
          </a:solidFill>
          <a:latin typeface="等线" panose="02010600030101010101" charset="-122"/>
          <a:ea typeface="等线" panose="02010600030101010101" charset="-122"/>
        </a:defRPr>
      </a:lvl3pPr>
      <a:lvl4pPr marL="1600200" lvl="3"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4pPr>
      <a:lvl5pPr marL="2057400" lvl="4"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5pPr>
      <a:lvl6pPr marL="2514600" lvl="5"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6pPr>
      <a:lvl7pPr marL="2971800" lvl="6"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7pPr>
      <a:lvl8pPr marL="3429000" lvl="7"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8pPr>
      <a:lvl9pPr marL="3886200" lvl="8"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9pPr>
    </p:bodyStyle>
    <p:other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8.jpe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7.jpeg"/><Relationship Id="rId5"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0.jpe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9.jpeg"/><Relationship Id="rId5"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3.jpeg"/><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24.jpeg"/><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notesSlide" Target="../notesSlides/notesSlide24.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image" Target="../media/image2.png"/><Relationship Id="rId10" Type="http://schemas.openxmlformats.org/officeDocument/2006/relationships/image" Target="../media/image28.svg"/><Relationship Id="rId4" Type="http://schemas.openxmlformats.org/officeDocument/2006/relationships/image" Target="../media/image1.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24.jpeg"/><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32.jpeg"/><Relationship Id="rId5"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notesSlide" Target="../notesSlides/notesSlide27.xml"/><Relationship Id="rId7" Type="http://schemas.openxmlformats.org/officeDocument/2006/relationships/image" Target="../media/image33.jpe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1.png"/><Relationship Id="rId5" Type="http://schemas.openxmlformats.org/officeDocument/2006/relationships/image" Target="../media/image32.jpe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28.xml"/><Relationship Id="rId7"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35.png"/><Relationship Id="rId5" Type="http://schemas.openxmlformats.org/officeDocument/2006/relationships/image" Target="../media/image32.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39.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8.jpe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0.jpe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stretch>
            <a:fillRect/>
          </a:stretch>
        </p:blipFill>
        <p:spPr>
          <a:xfrm>
            <a:off x="9083114" y="545564"/>
            <a:ext cx="2664410" cy="743775"/>
          </a:xfrm>
          <a:prstGeom prst="rect">
            <a:avLst/>
          </a:prstGeom>
        </p:spPr>
      </p:pic>
      <p:sp>
        <p:nvSpPr>
          <p:cNvPr id="3" name="副标题 2">
            <a:extLst>
              <a:ext uri="{FF2B5EF4-FFF2-40B4-BE49-F238E27FC236}">
                <a16:creationId xmlns:a16="http://schemas.microsoft.com/office/drawing/2014/main" id="{5EC14426-A8A4-A735-AE7D-A1182998FD1F}"/>
              </a:ext>
            </a:extLst>
          </p:cNvPr>
          <p:cNvSpPr>
            <a:spLocks noGrp="1"/>
          </p:cNvSpPr>
          <p:nvPr>
            <p:ph type="subTitle" idx="1"/>
          </p:nvPr>
        </p:nvSpPr>
        <p:spPr>
          <a:xfrm>
            <a:off x="4436429" y="2442331"/>
            <a:ext cx="3519902" cy="974413"/>
          </a:xfrm>
        </p:spPr>
        <p:txBody>
          <a:bodyPr>
            <a:normAutofit/>
          </a:bodyPr>
          <a:lstStyle/>
          <a:p>
            <a:r>
              <a:rPr lang="zh-CN" altLang="en-US" sz="4800" b="1" dirty="0">
                <a:latin typeface="华文楷体" panose="02010600040101010101" pitchFamily="2" charset="-122"/>
                <a:ea typeface="华文楷体" panose="02010600040101010101" pitchFamily="2" charset="-122"/>
              </a:rPr>
              <a:t>走进  </a:t>
            </a:r>
            <a:r>
              <a:rPr lang="en-US" altLang="zh-CN" sz="4800" b="1" dirty="0">
                <a:latin typeface="华文楷体" panose="02010600040101010101" pitchFamily="2" charset="-122"/>
                <a:ea typeface="华文楷体" panose="02010600040101010101" pitchFamily="2" charset="-122"/>
              </a:rPr>
              <a:t>4.0</a:t>
            </a:r>
            <a:endParaRPr lang="zh-CN" altLang="en-US" sz="4800" b="1" dirty="0">
              <a:latin typeface="华文楷体" panose="02010600040101010101" pitchFamily="2" charset="-122"/>
              <a:ea typeface="华文楷体" panose="02010600040101010101" pitchFamily="2" charset="-122"/>
            </a:endParaRPr>
          </a:p>
        </p:txBody>
      </p:sp>
      <p:sp>
        <p:nvSpPr>
          <p:cNvPr id="4" name="文本框 3">
            <a:extLst>
              <a:ext uri="{FF2B5EF4-FFF2-40B4-BE49-F238E27FC236}">
                <a16:creationId xmlns:a16="http://schemas.microsoft.com/office/drawing/2014/main" id="{9746D519-8BB7-71A8-3044-228FDAA18FD1}"/>
              </a:ext>
            </a:extLst>
          </p:cNvPr>
          <p:cNvSpPr txBox="1"/>
          <p:nvPr/>
        </p:nvSpPr>
        <p:spPr>
          <a:xfrm>
            <a:off x="4336048" y="4415669"/>
            <a:ext cx="5251504" cy="461665"/>
          </a:xfrm>
          <a:prstGeom prst="rect">
            <a:avLst/>
          </a:prstGeom>
          <a:noFill/>
        </p:spPr>
        <p:txBody>
          <a:bodyPr wrap="square" rtlCol="0">
            <a:spAutoFit/>
          </a:bodyPr>
          <a:lstStyle/>
          <a:p>
            <a:r>
              <a:rPr lang="zh-CN" altLang="en-US" sz="2400" dirty="0">
                <a:latin typeface="Tempus Sans ITC" panose="04020404030D07020202" pitchFamily="82" charset="0"/>
              </a:rPr>
              <a:t>周子瑄     </a:t>
            </a:r>
            <a:r>
              <a:rPr lang="en-US" altLang="zh-CN" sz="2400" dirty="0">
                <a:latin typeface="Tempus Sans ITC" panose="04020404030D07020202" pitchFamily="82" charset="0"/>
              </a:rPr>
              <a:t>2022</a:t>
            </a:r>
            <a:r>
              <a:rPr lang="zh-CN" altLang="en-US" sz="2400" dirty="0">
                <a:latin typeface="Tempus Sans ITC" panose="04020404030D07020202" pitchFamily="82" charset="0"/>
              </a:rPr>
              <a:t>级 信班 应用物理专业</a:t>
            </a:r>
          </a:p>
        </p:txBody>
      </p:sp>
      <p:pic>
        <p:nvPicPr>
          <p:cNvPr id="7" name="图片 6">
            <a:extLst>
              <a:ext uri="{FF2B5EF4-FFF2-40B4-BE49-F238E27FC236}">
                <a16:creationId xmlns:a16="http://schemas.microsoft.com/office/drawing/2014/main" id="{E226172D-BE55-0BA4-EB1F-8F2D80CD93D7}"/>
              </a:ext>
            </a:extLst>
          </p:cNvPr>
          <p:cNvPicPr>
            <a:picLocks noChangeAspect="1"/>
          </p:cNvPicPr>
          <p:nvPr/>
        </p:nvPicPr>
        <p:blipFill rotWithShape="1">
          <a:blip r:embed="rId4"/>
          <a:srcRect l="45953" t="9543" r="40850"/>
          <a:stretch>
            <a:fillRect/>
          </a:stretch>
        </p:blipFill>
        <p:spPr>
          <a:xfrm>
            <a:off x="292067" y="3060049"/>
            <a:ext cx="1639068" cy="3733580"/>
          </a:xfrm>
          <a:prstGeom prst="rect">
            <a:avLst/>
          </a:prstGeom>
        </p:spPr>
      </p:pic>
      <p:sp>
        <p:nvSpPr>
          <p:cNvPr id="8" name="矩形 7">
            <a:extLst>
              <a:ext uri="{FF2B5EF4-FFF2-40B4-BE49-F238E27FC236}">
                <a16:creationId xmlns:a16="http://schemas.microsoft.com/office/drawing/2014/main" id="{C7CD36CD-A7C0-9598-36DF-2FBD5ED493FA}"/>
              </a:ext>
            </a:extLst>
          </p:cNvPr>
          <p:cNvSpPr/>
          <p:nvPr/>
        </p:nvSpPr>
        <p:spPr>
          <a:xfrm flipV="1">
            <a:off x="0" y="6793629"/>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5" name="文本框 4">
            <a:extLst>
              <a:ext uri="{FF2B5EF4-FFF2-40B4-BE49-F238E27FC236}">
                <a16:creationId xmlns:a16="http://schemas.microsoft.com/office/drawing/2014/main" id="{6A0DEC33-EE5A-3DCB-4055-1B43EAC74FFF}"/>
              </a:ext>
            </a:extLst>
          </p:cNvPr>
          <p:cNvSpPr txBox="1"/>
          <p:nvPr/>
        </p:nvSpPr>
        <p:spPr>
          <a:xfrm>
            <a:off x="5276465" y="4988665"/>
            <a:ext cx="1639069" cy="461665"/>
          </a:xfrm>
          <a:prstGeom prst="rect">
            <a:avLst/>
          </a:prstGeom>
          <a:noFill/>
        </p:spPr>
        <p:txBody>
          <a:bodyPr wrap="square" rtlCol="0">
            <a:spAutoFit/>
          </a:bodyPr>
          <a:lstStyle/>
          <a:p>
            <a:r>
              <a:rPr lang="en-US" altLang="zh-CN" sz="2400" dirty="0">
                <a:latin typeface="Tempus Sans ITC" panose="04020404030D07020202" pitchFamily="82" charset="0"/>
              </a:rPr>
              <a:t>2023.11.26</a:t>
            </a:r>
            <a:endParaRPr lang="zh-CN" altLang="en-US" sz="2400" dirty="0">
              <a:latin typeface="Tempus Sans ITC" panose="04020404030D07020202" pitchFamily="82" charset="0"/>
            </a:endParaRPr>
          </a:p>
        </p:txBody>
      </p:sp>
      <p:sp>
        <p:nvSpPr>
          <p:cNvPr id="6" name="文本框 5">
            <a:extLst>
              <a:ext uri="{FF2B5EF4-FFF2-40B4-BE49-F238E27FC236}">
                <a16:creationId xmlns:a16="http://schemas.microsoft.com/office/drawing/2014/main" id="{B65D027C-C6B0-48AB-54B1-06ED04BFB681}"/>
              </a:ext>
            </a:extLst>
          </p:cNvPr>
          <p:cNvSpPr txBox="1"/>
          <p:nvPr/>
        </p:nvSpPr>
        <p:spPr>
          <a:xfrm>
            <a:off x="8280050" y="6249451"/>
            <a:ext cx="4168402" cy="369332"/>
          </a:xfrm>
          <a:prstGeom prst="rect">
            <a:avLst/>
          </a:prstGeom>
          <a:noFill/>
        </p:spPr>
        <p:txBody>
          <a:bodyPr wrap="square" rtlCol="0">
            <a:spAutoFit/>
          </a:bodyPr>
          <a:lstStyle/>
          <a:p>
            <a:r>
              <a:rPr lang="en-US" altLang="zh-CN" dirty="0"/>
              <a:t>All rights reserved.@</a:t>
            </a:r>
            <a:r>
              <a:rPr lang="en-US" altLang="zh-CN" dirty="0" err="1"/>
              <a:t>zzx</a:t>
            </a:r>
            <a:endParaRPr lang="zh-CN" altLang="en-US" dirty="0"/>
          </a:p>
        </p:txBody>
      </p:sp>
    </p:spTree>
    <p:extLst>
      <p:ext uri="{BB962C8B-B14F-4D97-AF65-F5344CB8AC3E}">
        <p14:creationId xmlns:p14="http://schemas.microsoft.com/office/powerpoint/2010/main" val="975440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“信息”的重要性</a:t>
            </a:r>
          </a:p>
        </p:txBody>
      </p:sp>
      <p:sp>
        <p:nvSpPr>
          <p:cNvPr id="18" name="文本框 17">
            <a:extLst>
              <a:ext uri="{FF2B5EF4-FFF2-40B4-BE49-F238E27FC236}">
                <a16:creationId xmlns:a16="http://schemas.microsoft.com/office/drawing/2014/main" id="{A03AB33C-E58B-7F56-81A8-C02DFA410082}"/>
              </a:ext>
            </a:extLst>
          </p:cNvPr>
          <p:cNvSpPr txBox="1"/>
          <p:nvPr/>
        </p:nvSpPr>
        <p:spPr>
          <a:xfrm>
            <a:off x="902910" y="1895258"/>
            <a:ext cx="3650169" cy="523220"/>
          </a:xfrm>
          <a:prstGeom prst="rect">
            <a:avLst/>
          </a:prstGeom>
          <a:noFill/>
        </p:spPr>
        <p:txBody>
          <a:bodyPr wrap="square" rtlCol="0">
            <a:spAutoFit/>
          </a:bodyPr>
          <a:lstStyle/>
          <a:p>
            <a:r>
              <a:rPr lang="en-US" altLang="zh-CN" sz="2800" dirty="0">
                <a:latin typeface="华文新魏" panose="02010800040101010101" pitchFamily="2" charset="-122"/>
                <a:ea typeface="华文新魏" panose="02010800040101010101" pitchFamily="2" charset="-122"/>
              </a:rPr>
              <a:t>4.  </a:t>
            </a:r>
            <a:r>
              <a:rPr lang="zh-CN" altLang="en-US" sz="2800" dirty="0">
                <a:latin typeface="华文新魏" panose="02010800040101010101" pitchFamily="2" charset="-122"/>
                <a:ea typeface="华文新魏" panose="02010800040101010101" pitchFamily="2" charset="-122"/>
              </a:rPr>
              <a:t>学长学姐过来人</a:t>
            </a:r>
          </a:p>
        </p:txBody>
      </p:sp>
      <p:pic>
        <p:nvPicPr>
          <p:cNvPr id="3" name="图片 2">
            <a:extLst>
              <a:ext uri="{FF2B5EF4-FFF2-40B4-BE49-F238E27FC236}">
                <a16:creationId xmlns:a16="http://schemas.microsoft.com/office/drawing/2014/main" id="{1DA964C6-F553-8DD8-2186-719A86E030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5897" y="157445"/>
            <a:ext cx="2881957" cy="6543109"/>
          </a:xfrm>
          <a:prstGeom prst="rect">
            <a:avLst/>
          </a:prstGeom>
        </p:spPr>
      </p:pic>
    </p:spTree>
    <p:custDataLst>
      <p:tags r:id="rId1"/>
    </p:custDataLst>
    <p:extLst>
      <p:ext uri="{BB962C8B-B14F-4D97-AF65-F5344CB8AC3E}">
        <p14:creationId xmlns:p14="http://schemas.microsoft.com/office/powerpoint/2010/main" val="57087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“信息”的重要性</a:t>
            </a:r>
          </a:p>
        </p:txBody>
      </p:sp>
      <p:sp>
        <p:nvSpPr>
          <p:cNvPr id="4" name="文本框 3">
            <a:extLst>
              <a:ext uri="{FF2B5EF4-FFF2-40B4-BE49-F238E27FC236}">
                <a16:creationId xmlns:a16="http://schemas.microsoft.com/office/drawing/2014/main" id="{BBB0926C-18D6-817B-391F-350E4DBDD299}"/>
              </a:ext>
            </a:extLst>
          </p:cNvPr>
          <p:cNvSpPr txBox="1"/>
          <p:nvPr/>
        </p:nvSpPr>
        <p:spPr>
          <a:xfrm>
            <a:off x="1077383" y="1648373"/>
            <a:ext cx="5018617" cy="523220"/>
          </a:xfrm>
          <a:prstGeom prst="rect">
            <a:avLst/>
          </a:prstGeom>
          <a:noFill/>
        </p:spPr>
        <p:txBody>
          <a:bodyPr wrap="square" rtlCol="0">
            <a:spAutoFit/>
          </a:bodyPr>
          <a:lstStyle/>
          <a:p>
            <a:pPr marL="342900" indent="-342900">
              <a:buAutoNum type="arabicPeriod" startAt="5"/>
            </a:pPr>
            <a:r>
              <a:rPr lang="zh-CN" altLang="en-US" sz="2800" dirty="0">
                <a:latin typeface="华文新魏" panose="02010800040101010101" pitchFamily="2" charset="-122"/>
                <a:ea typeface="华文新魏" panose="02010800040101010101" pitchFamily="2" charset="-122"/>
              </a:rPr>
              <a:t> 助教甚至老师</a:t>
            </a:r>
            <a:endParaRPr lang="en-US" altLang="zh-CN" sz="2800" dirty="0">
              <a:latin typeface="华文新魏" panose="02010800040101010101" pitchFamily="2" charset="-122"/>
              <a:ea typeface="华文新魏" panose="02010800040101010101" pitchFamily="2" charset="-122"/>
            </a:endParaRPr>
          </a:p>
        </p:txBody>
      </p:sp>
      <p:sp>
        <p:nvSpPr>
          <p:cNvPr id="2" name="文本框 1">
            <a:extLst>
              <a:ext uri="{FF2B5EF4-FFF2-40B4-BE49-F238E27FC236}">
                <a16:creationId xmlns:a16="http://schemas.microsoft.com/office/drawing/2014/main" id="{F37A1899-B731-B537-4E5A-075C0810B896}"/>
              </a:ext>
            </a:extLst>
          </p:cNvPr>
          <p:cNvSpPr txBox="1"/>
          <p:nvPr/>
        </p:nvSpPr>
        <p:spPr>
          <a:xfrm>
            <a:off x="1456733" y="2171593"/>
            <a:ext cx="8191763" cy="1938992"/>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如何和老师搞好关系</a:t>
            </a:r>
            <a:endParaRPr lang="en-US" altLang="zh-CN" sz="2400" dirty="0">
              <a:latin typeface="华文新魏" panose="02010800040101010101" pitchFamily="2" charset="-122"/>
              <a:ea typeface="华文新魏" panose="02010800040101010101" pitchFamily="2" charset="-122"/>
            </a:endParaRPr>
          </a:p>
          <a:p>
            <a:pPr marL="342900" indent="-342900">
              <a:buFontTx/>
              <a:buAutoNum type="arabicPeriod"/>
            </a:pPr>
            <a:r>
              <a:rPr lang="zh-CN" altLang="en-US" sz="2400" dirty="0">
                <a:latin typeface="华文新魏" panose="02010800040101010101" pitchFamily="2" charset="-122"/>
                <a:ea typeface="华文新魏" panose="02010800040101010101" pitchFamily="2" charset="-122"/>
              </a:rPr>
              <a:t>提问，展示你高超的思辨能力与学术水平</a:t>
            </a:r>
          </a:p>
          <a:p>
            <a:pPr marL="342900" indent="-342900">
              <a:buAutoNum type="arabicPeriod"/>
            </a:pPr>
            <a:r>
              <a:rPr lang="zh-CN" altLang="en-US" sz="2400" dirty="0">
                <a:latin typeface="华文新魏" panose="02010800040101010101" pitchFamily="2" charset="-122"/>
                <a:ea typeface="华文新魏" panose="02010800040101010101" pitchFamily="2" charset="-122"/>
              </a:rPr>
              <a:t>信科的很多老师都会去打羽毛球乒乓球，不妨去球场偶遇</a:t>
            </a:r>
            <a:endParaRPr lang="en-US" altLang="zh-CN" sz="2400" dirty="0">
              <a:latin typeface="华文新魏" panose="02010800040101010101" pitchFamily="2" charset="-122"/>
              <a:ea typeface="华文新魏" panose="02010800040101010101" pitchFamily="2" charset="-122"/>
            </a:endParaRPr>
          </a:p>
          <a:p>
            <a:pPr marL="342900" indent="-342900">
              <a:buAutoNum type="arabicPeriod"/>
            </a:pPr>
            <a:r>
              <a:rPr lang="zh-CN" altLang="en-US" sz="2400" dirty="0">
                <a:latin typeface="华文新魏" panose="02010800040101010101" pitchFamily="2" charset="-122"/>
                <a:ea typeface="华文新魏" panose="02010800040101010101" pitchFamily="2" charset="-122"/>
              </a:rPr>
              <a:t>勇敢地坐在第一排！</a:t>
            </a:r>
            <a:r>
              <a:rPr lang="zh-CN" altLang="en-US" sz="2400" strike="sngStrike" dirty="0">
                <a:latin typeface="华文新魏" panose="02010800040101010101" pitchFamily="2" charset="-122"/>
                <a:ea typeface="华文新魏" panose="02010800040101010101" pitchFamily="2" charset="-122"/>
              </a:rPr>
              <a:t>（再勇敢一点：在第一排睡觉）</a:t>
            </a:r>
            <a:endParaRPr lang="en-US" altLang="zh-CN" sz="2400" strike="sngStrike" dirty="0">
              <a:latin typeface="华文新魏" panose="02010800040101010101" pitchFamily="2" charset="-122"/>
              <a:ea typeface="华文新魏" panose="02010800040101010101" pitchFamily="2" charset="-122"/>
            </a:endParaRPr>
          </a:p>
          <a:p>
            <a:pPr marL="342900" indent="-342900">
              <a:buAutoNum type="arabicPeriod"/>
            </a:pPr>
            <a:r>
              <a:rPr lang="zh-CN" altLang="en-US" sz="2400" dirty="0">
                <a:latin typeface="华文新魏" panose="02010800040101010101" pitchFamily="2" charset="-122"/>
                <a:ea typeface="华文新魏" panose="02010800040101010101" pitchFamily="2" charset="-122"/>
              </a:rPr>
              <a:t>课间和老师聊天</a:t>
            </a:r>
            <a:endParaRPr lang="en-US" altLang="zh-CN" sz="2400" dirty="0">
              <a:latin typeface="华文新魏" panose="02010800040101010101" pitchFamily="2" charset="-122"/>
              <a:ea typeface="华文新魏" panose="02010800040101010101" pitchFamily="2" charset="-122"/>
            </a:endParaRPr>
          </a:p>
        </p:txBody>
      </p:sp>
      <p:sp>
        <p:nvSpPr>
          <p:cNvPr id="3" name="文本框 2">
            <a:extLst>
              <a:ext uri="{FF2B5EF4-FFF2-40B4-BE49-F238E27FC236}">
                <a16:creationId xmlns:a16="http://schemas.microsoft.com/office/drawing/2014/main" id="{C5DD18FF-C029-0ED5-856E-77D9BD555FB2}"/>
              </a:ext>
            </a:extLst>
          </p:cNvPr>
          <p:cNvSpPr txBox="1"/>
          <p:nvPr/>
        </p:nvSpPr>
        <p:spPr>
          <a:xfrm>
            <a:off x="1456732" y="4241415"/>
            <a:ext cx="6463863" cy="1569660"/>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你将有机会：</a:t>
            </a:r>
            <a:endParaRPr lang="en-US" altLang="zh-CN" sz="2400" dirty="0">
              <a:latin typeface="华文新魏" panose="02010800040101010101" pitchFamily="2" charset="-122"/>
              <a:ea typeface="华文新魏" panose="02010800040101010101" pitchFamily="2" charset="-122"/>
            </a:endParaRPr>
          </a:p>
          <a:p>
            <a:pPr marL="342900" indent="-342900">
              <a:buAutoNum type="arabicPeriod"/>
            </a:pPr>
            <a:r>
              <a:rPr lang="zh-CN" altLang="en-US" sz="2400" dirty="0">
                <a:latin typeface="华文新魏" panose="02010800040101010101" pitchFamily="2" charset="-122"/>
                <a:ea typeface="华文新魏" panose="02010800040101010101" pitchFamily="2" charset="-122"/>
              </a:rPr>
              <a:t>知道老师的出题进度与当前出题想法</a:t>
            </a:r>
            <a:endParaRPr lang="en-US" altLang="zh-CN" sz="2400" dirty="0">
              <a:latin typeface="华文新魏" panose="02010800040101010101" pitchFamily="2" charset="-122"/>
              <a:ea typeface="华文新魏" panose="02010800040101010101" pitchFamily="2" charset="-122"/>
            </a:endParaRPr>
          </a:p>
          <a:p>
            <a:pPr marL="342900" indent="-342900">
              <a:buAutoNum type="arabicPeriod"/>
            </a:pPr>
            <a:r>
              <a:rPr lang="zh-CN" altLang="en-US" sz="2400" dirty="0">
                <a:latin typeface="华文新魏" panose="02010800040101010101" pitchFamily="2" charset="-122"/>
                <a:ea typeface="华文新魏" panose="02010800040101010101" pitchFamily="2" charset="-122"/>
              </a:rPr>
              <a:t>了解该学科或领域的前沿科研进展</a:t>
            </a:r>
            <a:endParaRPr lang="en-US" altLang="zh-CN" sz="2400" dirty="0">
              <a:latin typeface="华文新魏" panose="02010800040101010101" pitchFamily="2" charset="-122"/>
              <a:ea typeface="华文新魏" panose="02010800040101010101" pitchFamily="2" charset="-122"/>
            </a:endParaRPr>
          </a:p>
          <a:p>
            <a:pPr marL="342900" indent="-342900">
              <a:buAutoNum type="arabicPeriod"/>
            </a:pPr>
            <a:r>
              <a:rPr lang="zh-CN" altLang="en-US" sz="2400" dirty="0">
                <a:latin typeface="华文新魏" panose="02010800040101010101" pitchFamily="2" charset="-122"/>
                <a:ea typeface="华文新魏" panose="02010800040101010101" pitchFamily="2" charset="-122"/>
              </a:rPr>
              <a:t>进组！面试！介绍信！</a:t>
            </a:r>
          </a:p>
        </p:txBody>
      </p:sp>
    </p:spTree>
    <p:custDataLst>
      <p:tags r:id="rId1"/>
    </p:custDataLst>
    <p:extLst>
      <p:ext uri="{BB962C8B-B14F-4D97-AF65-F5344CB8AC3E}">
        <p14:creationId xmlns:p14="http://schemas.microsoft.com/office/powerpoint/2010/main" val="185911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“信息”的重要性</a:t>
            </a:r>
          </a:p>
        </p:txBody>
      </p:sp>
      <p:pic>
        <p:nvPicPr>
          <p:cNvPr id="8" name="图片 7">
            <a:extLst>
              <a:ext uri="{FF2B5EF4-FFF2-40B4-BE49-F238E27FC236}">
                <a16:creationId xmlns:a16="http://schemas.microsoft.com/office/drawing/2014/main" id="{29B91394-9E7A-2F92-FF39-E4BD414B8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9289" y="1632301"/>
            <a:ext cx="5269815" cy="4264002"/>
          </a:xfrm>
          <a:prstGeom prst="rect">
            <a:avLst/>
          </a:prstGeom>
        </p:spPr>
      </p:pic>
      <p:sp>
        <p:nvSpPr>
          <p:cNvPr id="2" name="文本框 1">
            <a:extLst>
              <a:ext uri="{FF2B5EF4-FFF2-40B4-BE49-F238E27FC236}">
                <a16:creationId xmlns:a16="http://schemas.microsoft.com/office/drawing/2014/main" id="{48CC628C-82F5-08D8-CAB2-DEFB1E8EED30}"/>
              </a:ext>
            </a:extLst>
          </p:cNvPr>
          <p:cNvSpPr txBox="1"/>
          <p:nvPr/>
        </p:nvSpPr>
        <p:spPr>
          <a:xfrm>
            <a:off x="7299889" y="3402548"/>
            <a:ext cx="2055823" cy="954107"/>
          </a:xfrm>
          <a:prstGeom prst="rect">
            <a:avLst/>
          </a:prstGeom>
          <a:noFill/>
        </p:spPr>
        <p:txBody>
          <a:bodyPr wrap="square" rtlCol="0">
            <a:spAutoFit/>
          </a:bodyPr>
          <a:lstStyle/>
          <a:p>
            <a:r>
              <a:rPr lang="zh-CN" altLang="en-US" sz="2800" dirty="0">
                <a:latin typeface="华文行楷" panose="02010800040101010101" pitchFamily="2" charset="-122"/>
                <a:ea typeface="华文行楷" panose="02010800040101010101" pitchFamily="2" charset="-122"/>
                <a:cs typeface="+mj-cs"/>
              </a:rPr>
              <a:t>信息共享</a:t>
            </a:r>
            <a:endParaRPr lang="en-US" altLang="zh-CN" sz="2800" dirty="0">
              <a:latin typeface="华文行楷" panose="02010800040101010101" pitchFamily="2" charset="-122"/>
              <a:ea typeface="华文行楷" panose="02010800040101010101" pitchFamily="2" charset="-122"/>
              <a:cs typeface="+mj-cs"/>
            </a:endParaRPr>
          </a:p>
          <a:p>
            <a:r>
              <a:rPr lang="zh-CN" altLang="en-US" sz="2800" dirty="0">
                <a:latin typeface="华文行楷" panose="02010800040101010101" pitchFamily="2" charset="-122"/>
                <a:ea typeface="华文行楷" panose="02010800040101010101" pitchFamily="2" charset="-122"/>
                <a:cs typeface="+mj-cs"/>
              </a:rPr>
              <a:t>合作共赢</a:t>
            </a:r>
          </a:p>
        </p:txBody>
      </p:sp>
    </p:spTree>
    <p:custDataLst>
      <p:tags r:id="rId1"/>
    </p:custDataLst>
    <p:extLst>
      <p:ext uri="{BB962C8B-B14F-4D97-AF65-F5344CB8AC3E}">
        <p14:creationId xmlns:p14="http://schemas.microsoft.com/office/powerpoint/2010/main" val="980576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srcRect l="7094" t="5083" b="20048"/>
          <a:stretch>
            <a:fillRect/>
          </a:stretch>
        </p:blipFill>
        <p:spPr>
          <a:xfrm>
            <a:off x="0" y="-1"/>
            <a:ext cx="12192000" cy="6858001"/>
          </a:xfrm>
          <a:prstGeom prst="rect">
            <a:avLst/>
          </a:prstGeom>
        </p:spPr>
      </p:pic>
      <p:grpSp>
        <p:nvGrpSpPr>
          <p:cNvPr id="2" name="组合 1"/>
          <p:cNvGrpSpPr/>
          <p:nvPr/>
        </p:nvGrpSpPr>
        <p:grpSpPr>
          <a:xfrm>
            <a:off x="5649273" y="4008620"/>
            <a:ext cx="4615759" cy="876775"/>
            <a:chOff x="1203150" y="2391795"/>
            <a:chExt cx="4615759" cy="876775"/>
          </a:xfrm>
        </p:grpSpPr>
        <p:sp>
          <p:nvSpPr>
            <p:cNvPr id="20" name="Text Placeholder 5"/>
            <p:cNvSpPr txBox="1"/>
            <p:nvPr/>
          </p:nvSpPr>
          <p:spPr>
            <a:xfrm>
              <a:off x="1203150" y="2415677"/>
              <a:ext cx="2557516" cy="587417"/>
            </a:xfrm>
            <a:prstGeom prst="rect">
              <a:avLst/>
            </a:prstGeom>
          </p:spPr>
          <p:txBody>
            <a:bodyPr/>
            <a:lstStyle>
              <a:lvl1pPr marL="228600" lvl="0" indent="-228600" algn="l" defTabSz="914400">
                <a:lnSpc>
                  <a:spcPct val="90000"/>
                </a:lnSpc>
                <a:spcBef>
                  <a:spcPts val="1000"/>
                </a:spcBef>
                <a:buFont typeface="Arial" panose="020B0604020202020204" pitchFamily="34" charset="0"/>
                <a:buChar char="•"/>
                <a:defRPr sz="2800" kern="1200">
                  <a:solidFill>
                    <a:schemeClr val="tx1"/>
                  </a:solidFill>
                  <a:latin typeface="思源黑体 CN Light"/>
                  <a:ea typeface="思源黑体 CN Regular"/>
                </a:defRPr>
              </a:lvl1pPr>
              <a:lvl2pPr marL="685800" lvl="1" indent="-228600" algn="l" defTabSz="914400">
                <a:lnSpc>
                  <a:spcPct val="90000"/>
                </a:lnSpc>
                <a:spcBef>
                  <a:spcPts val="500"/>
                </a:spcBef>
                <a:buFont typeface="Arial" panose="020B0604020202020204" pitchFamily="34" charset="0"/>
                <a:buChar char="•"/>
                <a:defRPr sz="2400" kern="1200">
                  <a:solidFill>
                    <a:schemeClr val="tx1"/>
                  </a:solidFill>
                  <a:latin typeface="思源黑体 CN Light"/>
                  <a:ea typeface="思源黑体 CN Regular"/>
                </a:defRPr>
              </a:lvl2pPr>
              <a:lvl3pPr marL="1143000" lvl="2" indent="-228600" algn="l" defTabSz="914400">
                <a:lnSpc>
                  <a:spcPct val="90000"/>
                </a:lnSpc>
                <a:spcBef>
                  <a:spcPts val="500"/>
                </a:spcBef>
                <a:buFont typeface="Arial" panose="020B0604020202020204" pitchFamily="34" charset="0"/>
                <a:buChar char="•"/>
                <a:defRPr sz="2000" kern="1200">
                  <a:solidFill>
                    <a:schemeClr val="tx1"/>
                  </a:solidFill>
                  <a:latin typeface="思源黑体 CN Light"/>
                  <a:ea typeface="思源黑体 CN Regular"/>
                </a:defRPr>
              </a:lvl3pPr>
              <a:lvl4pPr marL="1600200" lvl="3"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4pPr>
              <a:lvl5pPr marL="2057400" lvl="4"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5pPr>
              <a:lvl6pPr marL="2514600" lvl="5"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6pPr>
              <a:lvl7pPr marL="2971800" lvl="6"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7pPr>
              <a:lvl8pPr marL="3429000" lvl="7"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8pPr>
              <a:lvl9pPr marL="3886200" lvl="8"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9pPr>
            </a:lstStyle>
            <a:p>
              <a:pPr marL="0" indent="0">
                <a:buNone/>
              </a:pPr>
              <a:r>
                <a:rPr lang="en-US" sz="5400" b="1" dirty="0">
                  <a:solidFill>
                    <a:schemeClr val="bg1"/>
                  </a:solidFill>
                  <a:latin typeface="Source Han Serif SC Heavy"/>
                  <a:ea typeface="Source Han Serif SC Heavy"/>
                </a:rPr>
                <a:t>02</a:t>
              </a:r>
              <a:endParaRPr lang="ko-KR" sz="5400" b="1" dirty="0">
                <a:solidFill>
                  <a:schemeClr val="bg1"/>
                </a:solidFill>
                <a:latin typeface="Source Han Serif SC Heavy"/>
                <a:ea typeface="Source Han Serif SC Heavy"/>
              </a:endParaRPr>
            </a:p>
          </p:txBody>
        </p:sp>
        <p:cxnSp>
          <p:nvCxnSpPr>
            <p:cNvPr id="30" name="Straight Connector 11"/>
            <p:cNvCxnSpPr/>
            <p:nvPr/>
          </p:nvCxnSpPr>
          <p:spPr>
            <a:xfrm>
              <a:off x="1203150" y="3268570"/>
              <a:ext cx="4615759" cy="0"/>
            </a:xfrm>
            <a:prstGeom prst="line">
              <a:avLst/>
            </a:prstGeom>
            <a:ln w="28575">
              <a:solidFill>
                <a:schemeClr val="bg1"/>
              </a:solidFill>
              <a:prstDash val="solid"/>
              <a:miter/>
            </a:ln>
          </p:spPr>
        </p:cxnSp>
        <p:sp>
          <p:nvSpPr>
            <p:cNvPr id="43" name="矩形8435759"/>
            <p:cNvSpPr/>
            <p:nvPr/>
          </p:nvSpPr>
          <p:spPr>
            <a:xfrm>
              <a:off x="2481908" y="2391795"/>
              <a:ext cx="3070071" cy="830997"/>
            </a:xfrm>
            <a:prstGeom prst="rect">
              <a:avLst/>
            </a:prstGeom>
          </p:spPr>
          <p:txBody>
            <a:bodyPr wrap="none">
              <a:spAutoFit/>
            </a:bodyPr>
            <a:lstStyle/>
            <a:p>
              <a:r>
                <a:rPr lang="zh-CN" altLang="en-US" sz="4800" b="1" spc="-300" dirty="0">
                  <a:solidFill>
                    <a:schemeClr val="bg1"/>
                  </a:solidFill>
                  <a:latin typeface="Source Han Serif SC Heavy"/>
                  <a:ea typeface="Source Han Serif SC Heavy"/>
                </a:rPr>
                <a:t>方法与心得</a:t>
              </a:r>
              <a:endParaRPr lang="en-US" sz="4800" b="1" spc="-300" dirty="0">
                <a:solidFill>
                  <a:schemeClr val="bg1"/>
                </a:solidFill>
                <a:latin typeface="Source Han Serif SC Heavy"/>
                <a:ea typeface="Source Han Serif SC Heavy"/>
              </a:endParaRPr>
            </a:p>
          </p:txBody>
        </p:sp>
      </p:grpSp>
      <p:pic>
        <p:nvPicPr>
          <p:cNvPr id="9" name="图片 8"/>
          <p:cNvPicPr>
            <a:picLocks noChangeAspect="1"/>
          </p:cNvPicPr>
          <p:nvPr/>
        </p:nvPicPr>
        <p:blipFill>
          <a:blip r:embed="rId4"/>
          <a:stretch>
            <a:fillRect/>
          </a:stretch>
        </p:blipFill>
        <p:spPr>
          <a:xfrm>
            <a:off x="767169" y="538843"/>
            <a:ext cx="1758315" cy="4953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关于作业</a:t>
            </a:r>
          </a:p>
        </p:txBody>
      </p:sp>
      <p:sp>
        <p:nvSpPr>
          <p:cNvPr id="2" name="文本框 1">
            <a:extLst>
              <a:ext uri="{FF2B5EF4-FFF2-40B4-BE49-F238E27FC236}">
                <a16:creationId xmlns:a16="http://schemas.microsoft.com/office/drawing/2014/main" id="{94BF7E73-4DEC-2EA2-E0B2-02935618A228}"/>
              </a:ext>
            </a:extLst>
          </p:cNvPr>
          <p:cNvSpPr txBox="1"/>
          <p:nvPr/>
        </p:nvSpPr>
        <p:spPr>
          <a:xfrm>
            <a:off x="1621970" y="2850138"/>
            <a:ext cx="3927492" cy="1815882"/>
          </a:xfrm>
          <a:prstGeom prst="rect">
            <a:avLst/>
          </a:prstGeom>
          <a:noFill/>
        </p:spPr>
        <p:txBody>
          <a:bodyPr wrap="square" rtlCol="0">
            <a:spAutoFit/>
          </a:bodyPr>
          <a:lstStyle/>
          <a:p>
            <a:pPr marL="342900" indent="-342900">
              <a:buAutoNum type="arabicPeriod"/>
            </a:pPr>
            <a:r>
              <a:rPr lang="zh-CN" altLang="en-US" sz="2800" dirty="0">
                <a:latin typeface="华文新魏" panose="02010800040101010101" pitchFamily="2" charset="-122"/>
                <a:ea typeface="华文新魏" panose="02010800040101010101" pitchFamily="2" charset="-122"/>
              </a:rPr>
              <a:t>请教大佬</a:t>
            </a:r>
            <a:endParaRPr lang="en-US" altLang="zh-CN" sz="2800" dirty="0">
              <a:latin typeface="华文新魏" panose="02010800040101010101" pitchFamily="2" charset="-122"/>
              <a:ea typeface="华文新魏" panose="02010800040101010101" pitchFamily="2" charset="-122"/>
            </a:endParaRPr>
          </a:p>
          <a:p>
            <a:pPr marL="342900" indent="-342900">
              <a:buAutoNum type="arabicPeriod"/>
            </a:pPr>
            <a:r>
              <a:rPr lang="zh-CN" altLang="en-US" sz="2800" dirty="0">
                <a:latin typeface="华文新魏" panose="02010800040101010101" pitchFamily="2" charset="-122"/>
                <a:ea typeface="华文新魏" panose="02010800040101010101" pitchFamily="2" charset="-122"/>
              </a:rPr>
              <a:t>参考答案</a:t>
            </a:r>
            <a:endParaRPr lang="en-US" altLang="zh-CN" sz="2800" dirty="0">
              <a:latin typeface="华文新魏" panose="02010800040101010101" pitchFamily="2" charset="-122"/>
              <a:ea typeface="华文新魏" panose="02010800040101010101" pitchFamily="2" charset="-122"/>
            </a:endParaRPr>
          </a:p>
          <a:p>
            <a:pPr marL="342900" indent="-342900">
              <a:buFontTx/>
              <a:buAutoNum type="arabicPeriod"/>
            </a:pPr>
            <a:r>
              <a:rPr lang="zh-CN" altLang="en-US" sz="2800" dirty="0">
                <a:latin typeface="华文新魏" panose="02010800040101010101" pitchFamily="2" charset="-122"/>
                <a:ea typeface="华文新魏" panose="02010800040101010101" pitchFamily="2" charset="-122"/>
              </a:rPr>
              <a:t>善用搜索</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“面向</a:t>
            </a:r>
            <a:r>
              <a:rPr lang="en-US" altLang="zh-CN" sz="2800" dirty="0">
                <a:latin typeface="华文新魏" panose="02010800040101010101" pitchFamily="2" charset="-122"/>
                <a:ea typeface="华文新魏" panose="02010800040101010101" pitchFamily="2" charset="-122"/>
              </a:rPr>
              <a:t>CSDN</a:t>
            </a:r>
            <a:r>
              <a:rPr lang="zh-CN" altLang="en-US" sz="2800" dirty="0">
                <a:latin typeface="华文新魏" panose="02010800040101010101" pitchFamily="2" charset="-122"/>
                <a:ea typeface="华文新魏" panose="02010800040101010101" pitchFamily="2" charset="-122"/>
              </a:rPr>
              <a:t>”编程</a:t>
            </a:r>
            <a:endParaRPr lang="en-US" altLang="zh-CN" sz="2400" dirty="0">
              <a:latin typeface="华文新魏" panose="02010800040101010101" pitchFamily="2" charset="-122"/>
              <a:ea typeface="华文新魏" panose="02010800040101010101" pitchFamily="2" charset="-122"/>
            </a:endParaRPr>
          </a:p>
        </p:txBody>
      </p:sp>
      <p:sp>
        <p:nvSpPr>
          <p:cNvPr id="3" name="文本框 2">
            <a:extLst>
              <a:ext uri="{FF2B5EF4-FFF2-40B4-BE49-F238E27FC236}">
                <a16:creationId xmlns:a16="http://schemas.microsoft.com/office/drawing/2014/main" id="{6B0B10CE-FA81-7F5D-A4CC-CF9021DD8367}"/>
              </a:ext>
            </a:extLst>
          </p:cNvPr>
          <p:cNvSpPr txBox="1"/>
          <p:nvPr/>
        </p:nvSpPr>
        <p:spPr>
          <a:xfrm>
            <a:off x="1551326" y="1619763"/>
            <a:ext cx="7851227" cy="461665"/>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高中作业：不会的不到</a:t>
            </a:r>
            <a:r>
              <a:rPr lang="en-US" altLang="zh-CN" sz="2400" dirty="0">
                <a:latin typeface="华文新魏" panose="02010800040101010101" pitchFamily="2" charset="-122"/>
                <a:ea typeface="华文新魏" panose="02010800040101010101" pitchFamily="2" charset="-122"/>
              </a:rPr>
              <a:t>5%    </a:t>
            </a:r>
            <a:r>
              <a:rPr lang="zh-CN" altLang="en-US" sz="2400" dirty="0">
                <a:latin typeface="华文新魏" panose="02010800040101010101" pitchFamily="2" charset="-122"/>
                <a:ea typeface="华文新魏" panose="02010800040101010101" pitchFamily="2" charset="-122"/>
              </a:rPr>
              <a:t>大学作业：会的不到</a:t>
            </a:r>
            <a:r>
              <a:rPr lang="en-US" altLang="zh-CN" sz="2400" dirty="0">
                <a:latin typeface="华文新魏" panose="02010800040101010101" pitchFamily="2" charset="-122"/>
                <a:ea typeface="华文新魏" panose="02010800040101010101" pitchFamily="2" charset="-122"/>
              </a:rPr>
              <a:t>5%</a:t>
            </a:r>
            <a:endParaRPr lang="zh-CN" altLang="en-US" sz="2400" dirty="0">
              <a:latin typeface="华文新魏" panose="02010800040101010101" pitchFamily="2" charset="-122"/>
              <a:ea typeface="华文新魏" panose="02010800040101010101" pitchFamily="2" charset="-122"/>
            </a:endParaRPr>
          </a:p>
        </p:txBody>
      </p:sp>
      <p:sp>
        <p:nvSpPr>
          <p:cNvPr id="4" name="文本框 3">
            <a:extLst>
              <a:ext uri="{FF2B5EF4-FFF2-40B4-BE49-F238E27FC236}">
                <a16:creationId xmlns:a16="http://schemas.microsoft.com/office/drawing/2014/main" id="{251E342E-5890-6ADA-650D-902EEAD11AF5}"/>
              </a:ext>
            </a:extLst>
          </p:cNvPr>
          <p:cNvSpPr txBox="1"/>
          <p:nvPr/>
        </p:nvSpPr>
        <p:spPr>
          <a:xfrm>
            <a:off x="6192694" y="3173303"/>
            <a:ext cx="2643576" cy="584775"/>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a:t>
            </a:r>
            <a:r>
              <a:rPr lang="zh-CN" altLang="en-US" sz="3200" dirty="0">
                <a:latin typeface="华文新魏" panose="02010800040101010101" pitchFamily="2" charset="-122"/>
                <a:ea typeface="华文新魏" panose="02010800040101010101" pitchFamily="2" charset="-122"/>
              </a:rPr>
              <a:t>不独立思考</a:t>
            </a:r>
            <a:endParaRPr lang="zh-CN" altLang="en-US" sz="2400" dirty="0">
              <a:latin typeface="华文新魏" panose="02010800040101010101" pitchFamily="2" charset="-122"/>
              <a:ea typeface="华文新魏" panose="02010800040101010101" pitchFamily="2" charset="-122"/>
            </a:endParaRPr>
          </a:p>
        </p:txBody>
      </p:sp>
      <p:sp>
        <p:nvSpPr>
          <p:cNvPr id="5" name="文本框 4">
            <a:extLst>
              <a:ext uri="{FF2B5EF4-FFF2-40B4-BE49-F238E27FC236}">
                <a16:creationId xmlns:a16="http://schemas.microsoft.com/office/drawing/2014/main" id="{6D41FBA1-77FD-4530-AC12-41C55E092046}"/>
              </a:ext>
            </a:extLst>
          </p:cNvPr>
          <p:cNvSpPr txBox="1"/>
          <p:nvPr/>
        </p:nvSpPr>
        <p:spPr>
          <a:xfrm>
            <a:off x="5035864" y="4918841"/>
            <a:ext cx="4682000" cy="1077218"/>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以“学会”为最终目的，为了“学会”不择手段</a:t>
            </a:r>
          </a:p>
        </p:txBody>
      </p:sp>
    </p:spTree>
    <p:custDataLst>
      <p:tags r:id="rId1"/>
    </p:custDataLst>
    <p:extLst>
      <p:ext uri="{BB962C8B-B14F-4D97-AF65-F5344CB8AC3E}">
        <p14:creationId xmlns:p14="http://schemas.microsoft.com/office/powerpoint/2010/main" val="70677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关于预习</a:t>
            </a:r>
          </a:p>
        </p:txBody>
      </p:sp>
      <p:sp>
        <p:nvSpPr>
          <p:cNvPr id="2" name="文本框 1">
            <a:extLst>
              <a:ext uri="{FF2B5EF4-FFF2-40B4-BE49-F238E27FC236}">
                <a16:creationId xmlns:a16="http://schemas.microsoft.com/office/drawing/2014/main" id="{94BF7E73-4DEC-2EA2-E0B2-02935618A228}"/>
              </a:ext>
            </a:extLst>
          </p:cNvPr>
          <p:cNvSpPr txBox="1"/>
          <p:nvPr/>
        </p:nvSpPr>
        <p:spPr>
          <a:xfrm>
            <a:off x="826303" y="2826719"/>
            <a:ext cx="10388061" cy="954107"/>
          </a:xfrm>
          <a:prstGeom prst="rect">
            <a:avLst/>
          </a:prstGeom>
          <a:noFill/>
        </p:spPr>
        <p:txBody>
          <a:bodyPr wrap="square" rtlCol="0">
            <a:spAutoFit/>
          </a:bodyPr>
          <a:lstStyle/>
          <a:p>
            <a:pPr algn="ctr"/>
            <a:r>
              <a:rPr lang="zh-CN" altLang="en-US" sz="3200" dirty="0">
                <a:latin typeface="华文新魏" panose="02010800040101010101" pitchFamily="2" charset="-122"/>
                <a:ea typeface="华文新魏" panose="02010800040101010101" pitchFamily="2" charset="-122"/>
              </a:rPr>
              <a:t>预习方法：看课本</a:t>
            </a:r>
            <a:endParaRPr lang="en-US" altLang="zh-CN" sz="3200" dirty="0">
              <a:latin typeface="华文新魏" panose="02010800040101010101" pitchFamily="2" charset="-122"/>
              <a:ea typeface="华文新魏" panose="02010800040101010101" pitchFamily="2" charset="-122"/>
            </a:endParaRPr>
          </a:p>
          <a:p>
            <a:pPr algn="ctr"/>
            <a:r>
              <a:rPr lang="zh-CN" altLang="en-US" sz="2400" dirty="0">
                <a:latin typeface="华文新魏" panose="02010800040101010101" pitchFamily="2" charset="-122"/>
                <a:ea typeface="华文新魏" panose="02010800040101010101" pitchFamily="2" charset="-122"/>
              </a:rPr>
              <a:t>（虽然课本有很多很多错误，但对思维方式的反映还是好的）</a:t>
            </a:r>
            <a:endParaRPr lang="en-US" altLang="zh-CN" sz="2400" dirty="0">
              <a:latin typeface="华文新魏" panose="02010800040101010101" pitchFamily="2" charset="-122"/>
              <a:ea typeface="华文新魏" panose="02010800040101010101" pitchFamily="2" charset="-122"/>
            </a:endParaRPr>
          </a:p>
        </p:txBody>
      </p:sp>
      <p:sp>
        <p:nvSpPr>
          <p:cNvPr id="3" name="文本框 2">
            <a:extLst>
              <a:ext uri="{FF2B5EF4-FFF2-40B4-BE49-F238E27FC236}">
                <a16:creationId xmlns:a16="http://schemas.microsoft.com/office/drawing/2014/main" id="{6B0B10CE-FA81-7F5D-A4CC-CF9021DD8367}"/>
              </a:ext>
            </a:extLst>
          </p:cNvPr>
          <p:cNvSpPr txBox="1"/>
          <p:nvPr/>
        </p:nvSpPr>
        <p:spPr>
          <a:xfrm>
            <a:off x="1998941" y="1445612"/>
            <a:ext cx="7851227" cy="461665"/>
          </a:xfrm>
          <a:prstGeom prst="rect">
            <a:avLst/>
          </a:prstGeom>
          <a:noFill/>
        </p:spPr>
        <p:txBody>
          <a:bodyPr wrap="square" rtlCol="0">
            <a:spAutoFit/>
          </a:bodyPr>
          <a:lstStyle/>
          <a:p>
            <a:pPr algn="ctr"/>
            <a:r>
              <a:rPr lang="en-US" altLang="zh-CN" sz="2400" dirty="0">
                <a:latin typeface="华文新魏" panose="02010800040101010101" pitchFamily="2" charset="-122"/>
                <a:ea typeface="华文新魏" panose="02010800040101010101" pitchFamily="2" charset="-122"/>
              </a:rPr>
              <a:t>P</a:t>
            </a:r>
            <a:r>
              <a:rPr lang="zh-CN" altLang="en-US" sz="2400" dirty="0">
                <a:latin typeface="华文新魏" panose="02010800040101010101" pitchFamily="2" charset="-122"/>
                <a:ea typeface="华文新魏" panose="02010800040101010101" pitchFamily="2" charset="-122"/>
              </a:rPr>
              <a:t>大老师讲课可能随心所欲，不拘一格</a:t>
            </a:r>
          </a:p>
        </p:txBody>
      </p:sp>
      <p:sp>
        <p:nvSpPr>
          <p:cNvPr id="5" name="文本框 4">
            <a:extLst>
              <a:ext uri="{FF2B5EF4-FFF2-40B4-BE49-F238E27FC236}">
                <a16:creationId xmlns:a16="http://schemas.microsoft.com/office/drawing/2014/main" id="{6D41FBA1-77FD-4530-AC12-41C55E092046}"/>
              </a:ext>
            </a:extLst>
          </p:cNvPr>
          <p:cNvSpPr txBox="1"/>
          <p:nvPr/>
        </p:nvSpPr>
        <p:spPr>
          <a:xfrm>
            <a:off x="2689955" y="4752758"/>
            <a:ext cx="6469198"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rPr>
              <a:t>在此基础上，可以结合</a:t>
            </a:r>
            <a:r>
              <a:rPr lang="en-US" altLang="zh-CN" sz="2800" dirty="0">
                <a:latin typeface="华文新魏" panose="02010800040101010101" pitchFamily="2" charset="-122"/>
                <a:ea typeface="华文新魏" panose="02010800040101010101" pitchFamily="2" charset="-122"/>
              </a:rPr>
              <a:t>b</a:t>
            </a:r>
            <a:r>
              <a:rPr lang="zh-CN" altLang="en-US" sz="2800" dirty="0">
                <a:latin typeface="华文新魏" panose="02010800040101010101" pitchFamily="2" charset="-122"/>
                <a:ea typeface="华文新魏" panose="02010800040101010101" pitchFamily="2" charset="-122"/>
              </a:rPr>
              <a:t>站、慕课的视频</a:t>
            </a:r>
          </a:p>
        </p:txBody>
      </p:sp>
      <p:sp>
        <p:nvSpPr>
          <p:cNvPr id="6" name="箭头: 下 5">
            <a:extLst>
              <a:ext uri="{FF2B5EF4-FFF2-40B4-BE49-F238E27FC236}">
                <a16:creationId xmlns:a16="http://schemas.microsoft.com/office/drawing/2014/main" id="{4209C05F-7843-3608-083D-3387479ECA13}"/>
              </a:ext>
            </a:extLst>
          </p:cNvPr>
          <p:cNvSpPr/>
          <p:nvPr/>
        </p:nvSpPr>
        <p:spPr>
          <a:xfrm>
            <a:off x="5500048" y="2006221"/>
            <a:ext cx="416256" cy="791570"/>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57B33A99-A753-C255-0AC3-85C8356387C5}"/>
              </a:ext>
            </a:extLst>
          </p:cNvPr>
          <p:cNvSpPr/>
          <p:nvPr/>
        </p:nvSpPr>
        <p:spPr>
          <a:xfrm>
            <a:off x="5534167" y="3931534"/>
            <a:ext cx="348018" cy="761796"/>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extLst>
      <p:ext uri="{BB962C8B-B14F-4D97-AF65-F5344CB8AC3E}">
        <p14:creationId xmlns:p14="http://schemas.microsoft.com/office/powerpoint/2010/main" val="83909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关于备考</a:t>
            </a:r>
          </a:p>
        </p:txBody>
      </p:sp>
      <p:sp>
        <p:nvSpPr>
          <p:cNvPr id="2" name="文本框 1">
            <a:extLst>
              <a:ext uri="{FF2B5EF4-FFF2-40B4-BE49-F238E27FC236}">
                <a16:creationId xmlns:a16="http://schemas.microsoft.com/office/drawing/2014/main" id="{94BF7E73-4DEC-2EA2-E0B2-02935618A228}"/>
              </a:ext>
            </a:extLst>
          </p:cNvPr>
          <p:cNvSpPr txBox="1"/>
          <p:nvPr/>
        </p:nvSpPr>
        <p:spPr>
          <a:xfrm>
            <a:off x="1855076" y="1538605"/>
            <a:ext cx="8481848" cy="523220"/>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如果时间紧迫，考试前一晚只能干一件事？</a:t>
            </a:r>
            <a:endParaRPr lang="en-US" altLang="zh-CN" sz="2800" dirty="0">
              <a:latin typeface="华文楷体" panose="02010600040101010101" pitchFamily="2" charset="-122"/>
              <a:ea typeface="华文楷体" panose="02010600040101010101" pitchFamily="2" charset="-122"/>
            </a:endParaRPr>
          </a:p>
        </p:txBody>
      </p:sp>
      <p:sp>
        <p:nvSpPr>
          <p:cNvPr id="3" name="文本框 2">
            <a:extLst>
              <a:ext uri="{FF2B5EF4-FFF2-40B4-BE49-F238E27FC236}">
                <a16:creationId xmlns:a16="http://schemas.microsoft.com/office/drawing/2014/main" id="{B4E1CF70-9C51-FE18-8B4C-39FF45BBC0C4}"/>
              </a:ext>
            </a:extLst>
          </p:cNvPr>
          <p:cNvSpPr txBox="1"/>
          <p:nvPr/>
        </p:nvSpPr>
        <p:spPr>
          <a:xfrm>
            <a:off x="2936198" y="2403682"/>
            <a:ext cx="5577181" cy="2185214"/>
          </a:xfrm>
          <a:prstGeom prst="rect">
            <a:avLst/>
          </a:prstGeom>
          <a:noFill/>
        </p:spPr>
        <p:txBody>
          <a:bodyPr wrap="square" rtlCol="0">
            <a:spAutoFit/>
          </a:bodyPr>
          <a:lstStyle/>
          <a:p>
            <a:r>
              <a:rPr lang="zh-CN" altLang="en-US" sz="4000" dirty="0">
                <a:latin typeface="华文新魏" panose="02010800040101010101" pitchFamily="2" charset="-122"/>
                <a:ea typeface="华文新魏" panose="02010800040101010101" pitchFamily="2" charset="-122"/>
              </a:rPr>
              <a:t>做往年题！！！</a:t>
            </a:r>
            <a:endParaRPr lang="en-US" altLang="zh-CN" sz="4000" dirty="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Case1</a:t>
            </a:r>
            <a:r>
              <a:rPr lang="zh-CN" altLang="en-US" sz="2400" dirty="0">
                <a:latin typeface="华文新魏" panose="02010800040101010101" pitchFamily="2" charset="-122"/>
                <a:ea typeface="华文新魏" panose="02010800040101010101" pitchFamily="2" charset="-122"/>
              </a:rPr>
              <a:t>：原题直出</a:t>
            </a:r>
            <a:endParaRPr lang="en-US" altLang="zh-CN" sz="2400" dirty="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Case2</a:t>
            </a:r>
            <a:r>
              <a:rPr lang="zh-CN" altLang="en-US" sz="2400" dirty="0">
                <a:latin typeface="华文新魏" panose="02010800040101010101" pitchFamily="2" charset="-122"/>
                <a:ea typeface="华文新魏" panose="02010800040101010101" pitchFamily="2" charset="-122"/>
              </a:rPr>
              <a:t>：了解老师出题风格</a:t>
            </a:r>
            <a:endParaRPr lang="en-US" altLang="zh-CN" sz="2400" dirty="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Case3</a:t>
            </a:r>
            <a:r>
              <a:rPr lang="zh-CN" altLang="en-US" sz="2400" dirty="0">
                <a:latin typeface="华文新魏" panose="02010800040101010101" pitchFamily="2" charset="-122"/>
                <a:ea typeface="华文新魏" panose="02010800040101010101" pitchFamily="2" charset="-122"/>
              </a:rPr>
              <a:t>：明确各个知识点的考察方式</a:t>
            </a:r>
            <a:endParaRPr lang="en-US" altLang="zh-CN" sz="2400" dirty="0">
              <a:latin typeface="华文新魏" panose="02010800040101010101" pitchFamily="2" charset="-122"/>
              <a:ea typeface="华文新魏" panose="02010800040101010101" pitchFamily="2" charset="-122"/>
            </a:endParaRPr>
          </a:p>
          <a:p>
            <a:r>
              <a:rPr lang="en-US" altLang="zh-CN" sz="2400" dirty="0">
                <a:latin typeface="华文新魏" panose="02010800040101010101" pitchFamily="2" charset="-122"/>
                <a:ea typeface="华文新魏" panose="02010800040101010101" pitchFamily="2" charset="-122"/>
              </a:rPr>
              <a:t>Case4</a:t>
            </a:r>
            <a:r>
              <a:rPr lang="zh-CN" altLang="en-US" sz="2400" dirty="0">
                <a:latin typeface="华文新魏" panose="02010800040101010101" pitchFamily="2" charset="-122"/>
                <a:ea typeface="华文新魏" panose="02010800040101010101" pitchFamily="2" charset="-122"/>
              </a:rPr>
              <a:t>：至少知道哪里是考察重点</a:t>
            </a:r>
            <a:endParaRPr lang="zh-CN" altLang="en-US" sz="3600" dirty="0">
              <a:latin typeface="华文新魏" panose="02010800040101010101" pitchFamily="2" charset="-122"/>
              <a:ea typeface="华文新魏" panose="02010800040101010101" pitchFamily="2" charset="-122"/>
            </a:endParaRPr>
          </a:p>
        </p:txBody>
      </p:sp>
      <p:sp>
        <p:nvSpPr>
          <p:cNvPr id="4" name="文本框 3">
            <a:extLst>
              <a:ext uri="{FF2B5EF4-FFF2-40B4-BE49-F238E27FC236}">
                <a16:creationId xmlns:a16="http://schemas.microsoft.com/office/drawing/2014/main" id="{1880234F-9836-6D69-5970-C87419EF668D}"/>
              </a:ext>
            </a:extLst>
          </p:cNvPr>
          <p:cNvSpPr txBox="1"/>
          <p:nvPr/>
        </p:nvSpPr>
        <p:spPr>
          <a:xfrm>
            <a:off x="2440925" y="5265402"/>
            <a:ext cx="6293172" cy="830997"/>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另：考试前的那节课要认真听讲：老师或助教可能“故意不小心”多说了几句</a:t>
            </a:r>
          </a:p>
        </p:txBody>
      </p:sp>
    </p:spTree>
    <p:custDataLst>
      <p:tags r:id="rId1"/>
    </p:custDataLst>
    <p:extLst>
      <p:ext uri="{BB962C8B-B14F-4D97-AF65-F5344CB8AC3E}">
        <p14:creationId xmlns:p14="http://schemas.microsoft.com/office/powerpoint/2010/main" val="1122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3"/>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关于备考（课程分类）</a:t>
            </a:r>
          </a:p>
        </p:txBody>
      </p:sp>
      <p:sp>
        <p:nvSpPr>
          <p:cNvPr id="2" name="文本框 1">
            <a:extLst>
              <a:ext uri="{FF2B5EF4-FFF2-40B4-BE49-F238E27FC236}">
                <a16:creationId xmlns:a16="http://schemas.microsoft.com/office/drawing/2014/main" id="{94BF7E73-4DEC-2EA2-E0B2-02935618A228}"/>
              </a:ext>
            </a:extLst>
          </p:cNvPr>
          <p:cNvSpPr txBox="1"/>
          <p:nvPr/>
        </p:nvSpPr>
        <p:spPr>
          <a:xfrm>
            <a:off x="866919" y="2068364"/>
            <a:ext cx="3947686" cy="83099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物理类：</a:t>
            </a:r>
            <a:endParaRPr lang="en-US" altLang="zh-CN" sz="28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信物、力学、电磁学、热学</a:t>
            </a:r>
            <a:r>
              <a:rPr lang="en-US" altLang="zh-CN" sz="2000" dirty="0">
                <a:latin typeface="华文楷体" panose="02010600040101010101" pitchFamily="2" charset="-122"/>
                <a:ea typeface="华文楷体" panose="02010600040101010101" pitchFamily="2" charset="-122"/>
              </a:rPr>
              <a:t>……</a:t>
            </a:r>
          </a:p>
        </p:txBody>
      </p:sp>
      <p:sp>
        <p:nvSpPr>
          <p:cNvPr id="4" name="文本框 3">
            <a:extLst>
              <a:ext uri="{FF2B5EF4-FFF2-40B4-BE49-F238E27FC236}">
                <a16:creationId xmlns:a16="http://schemas.microsoft.com/office/drawing/2014/main" id="{1880234F-9836-6D69-5970-C87419EF668D}"/>
              </a:ext>
            </a:extLst>
          </p:cNvPr>
          <p:cNvSpPr txBox="1"/>
          <p:nvPr/>
        </p:nvSpPr>
        <p:spPr>
          <a:xfrm>
            <a:off x="963125" y="3958639"/>
            <a:ext cx="2886502" cy="1384995"/>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画思维导图，</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梳理各章节各个知识点间的联系</a:t>
            </a:r>
          </a:p>
        </p:txBody>
      </p:sp>
      <p:pic>
        <p:nvPicPr>
          <p:cNvPr id="6" name="图片 5">
            <a:extLst>
              <a:ext uri="{FF2B5EF4-FFF2-40B4-BE49-F238E27FC236}">
                <a16:creationId xmlns:a16="http://schemas.microsoft.com/office/drawing/2014/main" id="{8D4D5486-8AAC-3734-254D-3702DCB3706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776" r="2063" b="4597"/>
          <a:stretch/>
        </p:blipFill>
        <p:spPr>
          <a:xfrm>
            <a:off x="4281916" y="557686"/>
            <a:ext cx="5070003" cy="6215219"/>
          </a:xfrm>
          <a:prstGeom prst="rect">
            <a:avLst/>
          </a:prstGeom>
        </p:spPr>
      </p:pic>
      <p:pic>
        <p:nvPicPr>
          <p:cNvPr id="35" name="图片 34"/>
          <p:cNvPicPr>
            <a:picLocks noChangeAspect="1"/>
          </p:cNvPicPr>
          <p:nvPr/>
        </p:nvPicPr>
        <p:blipFill>
          <a:blip r:embed="rId5"/>
          <a:stretch>
            <a:fillRect/>
          </a:stretch>
        </p:blipFill>
        <p:spPr>
          <a:xfrm>
            <a:off x="9113744" y="545564"/>
            <a:ext cx="2633780" cy="735224"/>
          </a:xfrm>
          <a:prstGeom prst="rect">
            <a:avLst/>
          </a:prstGeom>
        </p:spPr>
      </p:pic>
    </p:spTree>
    <p:extLst>
      <p:ext uri="{BB962C8B-B14F-4D97-AF65-F5344CB8AC3E}">
        <p14:creationId xmlns:p14="http://schemas.microsoft.com/office/powerpoint/2010/main" val="3837818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4"/>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关于备考（课程分类）</a:t>
            </a:r>
          </a:p>
        </p:txBody>
      </p:sp>
      <p:sp>
        <p:nvSpPr>
          <p:cNvPr id="2" name="文本框 1">
            <a:extLst>
              <a:ext uri="{FF2B5EF4-FFF2-40B4-BE49-F238E27FC236}">
                <a16:creationId xmlns:a16="http://schemas.microsoft.com/office/drawing/2014/main" id="{94BF7E73-4DEC-2EA2-E0B2-02935618A228}"/>
              </a:ext>
            </a:extLst>
          </p:cNvPr>
          <p:cNvSpPr txBox="1"/>
          <p:nvPr/>
        </p:nvSpPr>
        <p:spPr>
          <a:xfrm>
            <a:off x="866919" y="2068364"/>
            <a:ext cx="3947686" cy="83099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文本类（口水类？）</a:t>
            </a:r>
            <a:endParaRPr lang="en-US" altLang="zh-CN" sz="28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思修、军理、部分专业课</a:t>
            </a:r>
            <a:endParaRPr lang="en-US" altLang="zh-CN" sz="2000" dirty="0">
              <a:latin typeface="华文楷体" panose="02010600040101010101" pitchFamily="2" charset="-122"/>
              <a:ea typeface="华文楷体" panose="02010600040101010101" pitchFamily="2" charset="-122"/>
            </a:endParaRPr>
          </a:p>
        </p:txBody>
      </p:sp>
      <p:sp>
        <p:nvSpPr>
          <p:cNvPr id="4" name="文本框 3">
            <a:extLst>
              <a:ext uri="{FF2B5EF4-FFF2-40B4-BE49-F238E27FC236}">
                <a16:creationId xmlns:a16="http://schemas.microsoft.com/office/drawing/2014/main" id="{1880234F-9836-6D69-5970-C87419EF668D}"/>
              </a:ext>
            </a:extLst>
          </p:cNvPr>
          <p:cNvSpPr txBox="1"/>
          <p:nvPr/>
        </p:nvSpPr>
        <p:spPr>
          <a:xfrm>
            <a:off x="963125" y="3958639"/>
            <a:ext cx="2886502" cy="1384995"/>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在笔头过一遍，哪怕大部分时候只是在抄写</a:t>
            </a:r>
          </a:p>
        </p:txBody>
      </p:sp>
      <p:pic>
        <p:nvPicPr>
          <p:cNvPr id="35" name="图片 34"/>
          <p:cNvPicPr>
            <a:picLocks noChangeAspect="1"/>
          </p:cNvPicPr>
          <p:nvPr/>
        </p:nvPicPr>
        <p:blipFill>
          <a:blip r:embed="rId5"/>
          <a:stretch>
            <a:fillRect/>
          </a:stretch>
        </p:blipFill>
        <p:spPr>
          <a:xfrm>
            <a:off x="9113744" y="545564"/>
            <a:ext cx="2633780" cy="735224"/>
          </a:xfrm>
          <a:prstGeom prst="rect">
            <a:avLst/>
          </a:prstGeom>
        </p:spPr>
      </p:pic>
      <p:pic>
        <p:nvPicPr>
          <p:cNvPr id="3" name="图片 2">
            <a:extLst>
              <a:ext uri="{FF2B5EF4-FFF2-40B4-BE49-F238E27FC236}">
                <a16:creationId xmlns:a16="http://schemas.microsoft.com/office/drawing/2014/main" id="{3E775FF3-74E4-BADB-BFCE-AA655C8194B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473" r="5363" b="11244"/>
          <a:stretch/>
        </p:blipFill>
        <p:spPr>
          <a:xfrm>
            <a:off x="4310792" y="385549"/>
            <a:ext cx="4682001" cy="6086901"/>
          </a:xfrm>
          <a:prstGeom prst="rect">
            <a:avLst/>
          </a:prstGeom>
        </p:spPr>
      </p:pic>
      <p:pic>
        <p:nvPicPr>
          <p:cNvPr id="5" name="图片 4">
            <a:extLst>
              <a:ext uri="{FF2B5EF4-FFF2-40B4-BE49-F238E27FC236}">
                <a16:creationId xmlns:a16="http://schemas.microsoft.com/office/drawing/2014/main" id="{85A38EA4-0F47-D4C4-82A6-D51C5C18D0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9751" y="338961"/>
            <a:ext cx="4277824" cy="5743374"/>
          </a:xfrm>
          <a:prstGeom prst="rect">
            <a:avLst/>
          </a:prstGeom>
        </p:spPr>
      </p:pic>
    </p:spTree>
    <p:custDataLst>
      <p:tags r:id="rId1"/>
    </p:custDataLst>
    <p:extLst>
      <p:ext uri="{BB962C8B-B14F-4D97-AF65-F5344CB8AC3E}">
        <p14:creationId xmlns:p14="http://schemas.microsoft.com/office/powerpoint/2010/main" val="327807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4"/>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关于备考（课程分类）</a:t>
            </a:r>
          </a:p>
        </p:txBody>
      </p:sp>
      <p:sp>
        <p:nvSpPr>
          <p:cNvPr id="2" name="文本框 1">
            <a:extLst>
              <a:ext uri="{FF2B5EF4-FFF2-40B4-BE49-F238E27FC236}">
                <a16:creationId xmlns:a16="http://schemas.microsoft.com/office/drawing/2014/main" id="{94BF7E73-4DEC-2EA2-E0B2-02935618A228}"/>
              </a:ext>
            </a:extLst>
          </p:cNvPr>
          <p:cNvSpPr txBox="1"/>
          <p:nvPr/>
        </p:nvSpPr>
        <p:spPr>
          <a:xfrm>
            <a:off x="866919" y="2068364"/>
            <a:ext cx="3947686" cy="83099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数学类</a:t>
            </a:r>
            <a:endParaRPr lang="en-US" altLang="zh-CN" sz="28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高数、线代</a:t>
            </a:r>
            <a:endParaRPr lang="en-US" altLang="zh-CN" sz="2000" dirty="0">
              <a:latin typeface="华文楷体" panose="02010600040101010101" pitchFamily="2" charset="-122"/>
              <a:ea typeface="华文楷体" panose="02010600040101010101" pitchFamily="2" charset="-122"/>
            </a:endParaRPr>
          </a:p>
        </p:txBody>
      </p:sp>
      <p:sp>
        <p:nvSpPr>
          <p:cNvPr id="4" name="文本框 3">
            <a:extLst>
              <a:ext uri="{FF2B5EF4-FFF2-40B4-BE49-F238E27FC236}">
                <a16:creationId xmlns:a16="http://schemas.microsoft.com/office/drawing/2014/main" id="{1880234F-9836-6D69-5970-C87419EF668D}"/>
              </a:ext>
            </a:extLst>
          </p:cNvPr>
          <p:cNvSpPr txBox="1"/>
          <p:nvPr/>
        </p:nvSpPr>
        <p:spPr>
          <a:xfrm>
            <a:off x="963125" y="3958639"/>
            <a:ext cx="2886502" cy="1815882"/>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实在没时间刷题</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就整理几道例题</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然后祈祷自己可以举一反三吧</a:t>
            </a:r>
            <a:endParaRPr lang="en-US" altLang="zh-CN" sz="2800" dirty="0">
              <a:latin typeface="华文新魏" panose="02010800040101010101" pitchFamily="2" charset="-122"/>
              <a:ea typeface="华文新魏" panose="02010800040101010101" pitchFamily="2" charset="-122"/>
            </a:endParaRPr>
          </a:p>
        </p:txBody>
      </p:sp>
      <p:pic>
        <p:nvPicPr>
          <p:cNvPr id="35" name="图片 34"/>
          <p:cNvPicPr>
            <a:picLocks noChangeAspect="1"/>
          </p:cNvPicPr>
          <p:nvPr/>
        </p:nvPicPr>
        <p:blipFill>
          <a:blip r:embed="rId5"/>
          <a:stretch>
            <a:fillRect/>
          </a:stretch>
        </p:blipFill>
        <p:spPr>
          <a:xfrm>
            <a:off x="9113744" y="545564"/>
            <a:ext cx="2633780" cy="735224"/>
          </a:xfrm>
          <a:prstGeom prst="rect">
            <a:avLst/>
          </a:prstGeom>
        </p:spPr>
      </p:pic>
      <p:pic>
        <p:nvPicPr>
          <p:cNvPr id="6" name="图片 5">
            <a:extLst>
              <a:ext uri="{FF2B5EF4-FFF2-40B4-BE49-F238E27FC236}">
                <a16:creationId xmlns:a16="http://schemas.microsoft.com/office/drawing/2014/main" id="{25F9B4EA-CE93-C221-4DE9-5CC0A6C3ADF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156"/>
          <a:stretch/>
        </p:blipFill>
        <p:spPr>
          <a:xfrm>
            <a:off x="4393826" y="462703"/>
            <a:ext cx="3947686" cy="6037854"/>
          </a:xfrm>
          <a:prstGeom prst="rect">
            <a:avLst/>
          </a:prstGeom>
        </p:spPr>
      </p:pic>
      <p:pic>
        <p:nvPicPr>
          <p:cNvPr id="7" name="图片 6">
            <a:extLst>
              <a:ext uri="{FF2B5EF4-FFF2-40B4-BE49-F238E27FC236}">
                <a16:creationId xmlns:a16="http://schemas.microsoft.com/office/drawing/2014/main" id="{AE8CF7E4-7E9B-D92F-5BEC-F234A4312C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6061" y="480961"/>
            <a:ext cx="4270902" cy="6001338"/>
          </a:xfrm>
          <a:prstGeom prst="rect">
            <a:avLst/>
          </a:prstGeom>
        </p:spPr>
      </p:pic>
    </p:spTree>
    <p:custDataLst>
      <p:tags r:id="rId1"/>
    </p:custDataLst>
    <p:extLst>
      <p:ext uri="{BB962C8B-B14F-4D97-AF65-F5344CB8AC3E}">
        <p14:creationId xmlns:p14="http://schemas.microsoft.com/office/powerpoint/2010/main" val="159045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2" name="文本框 1">
            <a:extLst>
              <a:ext uri="{FF2B5EF4-FFF2-40B4-BE49-F238E27FC236}">
                <a16:creationId xmlns:a16="http://schemas.microsoft.com/office/drawing/2014/main" id="{F2D4641B-01F7-AB86-5EDB-14A06D884DBC}"/>
              </a:ext>
            </a:extLst>
          </p:cNvPr>
          <p:cNvSpPr txBox="1"/>
          <p:nvPr/>
        </p:nvSpPr>
        <p:spPr>
          <a:xfrm>
            <a:off x="4362734" y="2187812"/>
            <a:ext cx="4682001" cy="707886"/>
          </a:xfrm>
          <a:prstGeom prst="rect">
            <a:avLst/>
          </a:prstGeom>
          <a:noFill/>
        </p:spPr>
        <p:txBody>
          <a:bodyPr wrap="square" rtlCol="0">
            <a:spAutoFit/>
          </a:bodyPr>
          <a:lstStyle/>
          <a:p>
            <a:r>
              <a:rPr lang="zh-CN" altLang="en-US" sz="4000" dirty="0">
                <a:latin typeface="华文新魏" panose="02010800040101010101" pitchFamily="2" charset="-122"/>
                <a:ea typeface="华文新魏" panose="02010800040101010101" pitchFamily="2" charset="-122"/>
              </a:rPr>
              <a:t>走进“</a:t>
            </a:r>
            <a:r>
              <a:rPr lang="en-US" altLang="zh-CN" sz="4000" dirty="0">
                <a:latin typeface="华文新魏" panose="02010800040101010101" pitchFamily="2" charset="-122"/>
                <a:ea typeface="华文新魏" panose="02010800040101010101" pitchFamily="2" charset="-122"/>
              </a:rPr>
              <a:t>4.0</a:t>
            </a:r>
            <a:r>
              <a:rPr lang="zh-CN" altLang="en-US" sz="4000" dirty="0">
                <a:latin typeface="华文新魏" panose="02010800040101010101" pitchFamily="2" charset="-122"/>
                <a:ea typeface="华文新魏" panose="02010800040101010101" pitchFamily="2" charset="-122"/>
              </a:rPr>
              <a:t>”？？？</a:t>
            </a:r>
          </a:p>
        </p:txBody>
      </p:sp>
    </p:spTree>
    <p:custDataLst>
      <p:tags r:id="rId1"/>
    </p:custDataLst>
    <p:extLst>
      <p:ext uri="{BB962C8B-B14F-4D97-AF65-F5344CB8AC3E}">
        <p14:creationId xmlns:p14="http://schemas.microsoft.com/office/powerpoint/2010/main" val="209908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3"/>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关于备考（课程分类）</a:t>
            </a:r>
          </a:p>
        </p:txBody>
      </p:sp>
      <p:sp>
        <p:nvSpPr>
          <p:cNvPr id="2" name="文本框 1">
            <a:extLst>
              <a:ext uri="{FF2B5EF4-FFF2-40B4-BE49-F238E27FC236}">
                <a16:creationId xmlns:a16="http://schemas.microsoft.com/office/drawing/2014/main" id="{94BF7E73-4DEC-2EA2-E0B2-02935618A228}"/>
              </a:ext>
            </a:extLst>
          </p:cNvPr>
          <p:cNvSpPr txBox="1"/>
          <p:nvPr/>
        </p:nvSpPr>
        <p:spPr>
          <a:xfrm>
            <a:off x="866919" y="2068364"/>
            <a:ext cx="3947686" cy="830997"/>
          </a:xfrm>
          <a:prstGeom prst="rect">
            <a:avLst/>
          </a:prstGeom>
          <a:noFill/>
        </p:spPr>
        <p:txBody>
          <a:bodyPr wrap="square" rtlCol="0">
            <a:spAutoFit/>
          </a:bodyPr>
          <a:lstStyle/>
          <a:p>
            <a:r>
              <a:rPr lang="zh-CN" altLang="en-US" sz="2800" dirty="0">
                <a:latin typeface="华文楷体" panose="02010600040101010101" pitchFamily="2" charset="-122"/>
                <a:ea typeface="华文楷体" panose="02010600040101010101" pitchFamily="2" charset="-122"/>
              </a:rPr>
              <a:t>计算机类</a:t>
            </a:r>
            <a:endParaRPr lang="en-US" altLang="zh-CN" sz="28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计概、数算</a:t>
            </a:r>
            <a:endParaRPr lang="en-US" altLang="zh-CN" sz="2000" dirty="0">
              <a:latin typeface="华文楷体" panose="02010600040101010101" pitchFamily="2" charset="-122"/>
              <a:ea typeface="华文楷体" panose="02010600040101010101" pitchFamily="2" charset="-122"/>
            </a:endParaRPr>
          </a:p>
        </p:txBody>
      </p:sp>
      <p:sp>
        <p:nvSpPr>
          <p:cNvPr id="4" name="文本框 3">
            <a:extLst>
              <a:ext uri="{FF2B5EF4-FFF2-40B4-BE49-F238E27FC236}">
                <a16:creationId xmlns:a16="http://schemas.microsoft.com/office/drawing/2014/main" id="{1880234F-9836-6D69-5970-C87419EF668D}"/>
              </a:ext>
            </a:extLst>
          </p:cNvPr>
          <p:cNvSpPr txBox="1"/>
          <p:nvPr/>
        </p:nvSpPr>
        <p:spPr>
          <a:xfrm>
            <a:off x="963125" y="3958639"/>
            <a:ext cx="3851480" cy="1384995"/>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就</a:t>
            </a:r>
            <a:r>
              <a:rPr lang="en-US" altLang="zh-CN" sz="2800" dirty="0">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写代码吧</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把各种错误都多犯几遍相信你总能</a:t>
            </a:r>
            <a:r>
              <a:rPr lang="en-US" altLang="zh-CN" sz="2800" dirty="0">
                <a:latin typeface="华文新魏" panose="02010800040101010101" pitchFamily="2" charset="-122"/>
                <a:ea typeface="华文新魏" panose="02010800040101010101" pitchFamily="2" charset="-122"/>
              </a:rPr>
              <a:t>ac</a:t>
            </a:r>
            <a:r>
              <a:rPr lang="zh-CN" altLang="en-US" sz="2800" dirty="0">
                <a:latin typeface="华文新魏" panose="02010800040101010101" pitchFamily="2" charset="-122"/>
                <a:ea typeface="华文新魏" panose="02010800040101010101" pitchFamily="2" charset="-122"/>
              </a:rPr>
              <a:t>的</a:t>
            </a:r>
            <a:endParaRPr lang="en-US" altLang="zh-CN" sz="2800" dirty="0">
              <a:latin typeface="华文新魏" panose="02010800040101010101" pitchFamily="2" charset="-122"/>
              <a:ea typeface="华文新魏" panose="02010800040101010101" pitchFamily="2" charset="-122"/>
            </a:endParaRPr>
          </a:p>
        </p:txBody>
      </p:sp>
      <p:pic>
        <p:nvPicPr>
          <p:cNvPr id="35" name="图片 34"/>
          <p:cNvPicPr>
            <a:picLocks noChangeAspect="1"/>
          </p:cNvPicPr>
          <p:nvPr/>
        </p:nvPicPr>
        <p:blipFill>
          <a:blip r:embed="rId4"/>
          <a:stretch>
            <a:fillRect/>
          </a:stretch>
        </p:blipFill>
        <p:spPr>
          <a:xfrm>
            <a:off x="9113744" y="545564"/>
            <a:ext cx="2633780" cy="735224"/>
          </a:xfrm>
          <a:prstGeom prst="rect">
            <a:avLst/>
          </a:prstGeom>
        </p:spPr>
      </p:pic>
      <p:pic>
        <p:nvPicPr>
          <p:cNvPr id="3" name="图片 2">
            <a:extLst>
              <a:ext uri="{FF2B5EF4-FFF2-40B4-BE49-F238E27FC236}">
                <a16:creationId xmlns:a16="http://schemas.microsoft.com/office/drawing/2014/main" id="{546F1BBF-CCC3-B774-DD1B-09522FDF01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927" y="61043"/>
            <a:ext cx="1881806" cy="6534999"/>
          </a:xfrm>
          <a:prstGeom prst="rect">
            <a:avLst/>
          </a:prstGeom>
        </p:spPr>
      </p:pic>
    </p:spTree>
    <p:extLst>
      <p:ext uri="{BB962C8B-B14F-4D97-AF65-F5344CB8AC3E}">
        <p14:creationId xmlns:p14="http://schemas.microsoft.com/office/powerpoint/2010/main" val="4200744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4"/>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语文作文之素材</a:t>
            </a:r>
          </a:p>
        </p:txBody>
      </p:sp>
      <p:pic>
        <p:nvPicPr>
          <p:cNvPr id="5" name="图片 4">
            <a:extLst>
              <a:ext uri="{FF2B5EF4-FFF2-40B4-BE49-F238E27FC236}">
                <a16:creationId xmlns:a16="http://schemas.microsoft.com/office/drawing/2014/main" id="{969BC6ED-DA02-DD6C-C523-1714D7116658}"/>
              </a:ext>
            </a:extLst>
          </p:cNvPr>
          <p:cNvPicPr>
            <a:picLocks noChangeAspect="1"/>
          </p:cNvPicPr>
          <p:nvPr/>
        </p:nvPicPr>
        <p:blipFill rotWithShape="1">
          <a:blip r:embed="rId5"/>
          <a:srcRect t="15001" b="625"/>
          <a:stretch>
            <a:fillRect/>
          </a:stretch>
        </p:blipFill>
        <p:spPr>
          <a:xfrm>
            <a:off x="0" y="0"/>
            <a:ext cx="12192000" cy="6901646"/>
          </a:xfrm>
          <a:prstGeom prst="rect">
            <a:avLst/>
          </a:prstGeom>
        </p:spPr>
      </p:pic>
      <p:grpSp>
        <p:nvGrpSpPr>
          <p:cNvPr id="6" name="组合 5">
            <a:extLst>
              <a:ext uri="{FF2B5EF4-FFF2-40B4-BE49-F238E27FC236}">
                <a16:creationId xmlns:a16="http://schemas.microsoft.com/office/drawing/2014/main" id="{DCDD70A4-EC20-7A96-5D8D-A55B6DA26192}"/>
              </a:ext>
            </a:extLst>
          </p:cNvPr>
          <p:cNvGrpSpPr/>
          <p:nvPr/>
        </p:nvGrpSpPr>
        <p:grpSpPr>
          <a:xfrm>
            <a:off x="6361259" y="1560132"/>
            <a:ext cx="4352234" cy="917490"/>
            <a:chOff x="1203150" y="2415677"/>
            <a:chExt cx="3950412" cy="852893"/>
          </a:xfrm>
        </p:grpSpPr>
        <p:sp>
          <p:nvSpPr>
            <p:cNvPr id="7" name="Text Placeholder 5">
              <a:extLst>
                <a:ext uri="{FF2B5EF4-FFF2-40B4-BE49-F238E27FC236}">
                  <a16:creationId xmlns:a16="http://schemas.microsoft.com/office/drawing/2014/main" id="{F59A492D-E311-DCC8-A28D-776E1CDD78FD}"/>
                </a:ext>
              </a:extLst>
            </p:cNvPr>
            <p:cNvSpPr txBox="1"/>
            <p:nvPr/>
          </p:nvSpPr>
          <p:spPr>
            <a:xfrm>
              <a:off x="1203150" y="2415677"/>
              <a:ext cx="2557516" cy="587417"/>
            </a:xfrm>
            <a:prstGeom prst="rect">
              <a:avLst/>
            </a:prstGeom>
          </p:spPr>
          <p:txBody>
            <a:bodyPr/>
            <a:lstStyle>
              <a:lvl1pPr marL="228600" lvl="0" indent="-228600" algn="l" defTabSz="914400">
                <a:lnSpc>
                  <a:spcPct val="90000"/>
                </a:lnSpc>
                <a:spcBef>
                  <a:spcPts val="1000"/>
                </a:spcBef>
                <a:buFont typeface="Arial" panose="020B0604020202020204" pitchFamily="34" charset="0"/>
                <a:buChar char="•"/>
                <a:defRPr sz="2800" kern="1200">
                  <a:solidFill>
                    <a:schemeClr val="tx1"/>
                  </a:solidFill>
                  <a:latin typeface="思源黑体 CN Light"/>
                  <a:ea typeface="思源黑体 CN Regular"/>
                </a:defRPr>
              </a:lvl1pPr>
              <a:lvl2pPr marL="685800" lvl="1" indent="-228600" algn="l" defTabSz="914400">
                <a:lnSpc>
                  <a:spcPct val="90000"/>
                </a:lnSpc>
                <a:spcBef>
                  <a:spcPts val="500"/>
                </a:spcBef>
                <a:buFont typeface="Arial" panose="020B0604020202020204" pitchFamily="34" charset="0"/>
                <a:buChar char="•"/>
                <a:defRPr sz="2400" kern="1200">
                  <a:solidFill>
                    <a:schemeClr val="tx1"/>
                  </a:solidFill>
                  <a:latin typeface="思源黑体 CN Light"/>
                  <a:ea typeface="思源黑体 CN Regular"/>
                </a:defRPr>
              </a:lvl2pPr>
              <a:lvl3pPr marL="1143000" lvl="2" indent="-228600" algn="l" defTabSz="914400">
                <a:lnSpc>
                  <a:spcPct val="90000"/>
                </a:lnSpc>
                <a:spcBef>
                  <a:spcPts val="500"/>
                </a:spcBef>
                <a:buFont typeface="Arial" panose="020B0604020202020204" pitchFamily="34" charset="0"/>
                <a:buChar char="•"/>
                <a:defRPr sz="2000" kern="1200">
                  <a:solidFill>
                    <a:schemeClr val="tx1"/>
                  </a:solidFill>
                  <a:latin typeface="思源黑体 CN Light"/>
                  <a:ea typeface="思源黑体 CN Regular"/>
                </a:defRPr>
              </a:lvl3pPr>
              <a:lvl4pPr marL="1600200" lvl="3"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4pPr>
              <a:lvl5pPr marL="2057400" lvl="4"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5pPr>
              <a:lvl6pPr marL="2514600" lvl="5"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6pPr>
              <a:lvl7pPr marL="2971800" lvl="6"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7pPr>
              <a:lvl8pPr marL="3429000" lvl="7"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8pPr>
              <a:lvl9pPr marL="3886200" lvl="8"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9pPr>
            </a:lstStyle>
            <a:p>
              <a:pPr marL="0" indent="0">
                <a:buNone/>
              </a:pPr>
              <a:r>
                <a:rPr lang="en-US" sz="5400" b="1" dirty="0">
                  <a:solidFill>
                    <a:schemeClr val="bg1"/>
                  </a:solidFill>
                  <a:latin typeface="Source Han Serif SC Heavy"/>
                  <a:ea typeface="Source Han Serif SC Heavy"/>
                </a:rPr>
                <a:t>03</a:t>
              </a:r>
              <a:endParaRPr lang="ko-KR" sz="5400" b="1" dirty="0">
                <a:solidFill>
                  <a:schemeClr val="bg1"/>
                </a:solidFill>
                <a:latin typeface="Source Han Serif SC Heavy"/>
                <a:ea typeface="Source Han Serif SC Heavy"/>
              </a:endParaRPr>
            </a:p>
          </p:txBody>
        </p:sp>
        <p:cxnSp>
          <p:nvCxnSpPr>
            <p:cNvPr id="8" name="Straight Connector 11">
              <a:extLst>
                <a:ext uri="{FF2B5EF4-FFF2-40B4-BE49-F238E27FC236}">
                  <a16:creationId xmlns:a16="http://schemas.microsoft.com/office/drawing/2014/main" id="{D4F727F7-AAD7-B09D-1A87-D3C7B6A54772}"/>
                </a:ext>
              </a:extLst>
            </p:cNvPr>
            <p:cNvCxnSpPr>
              <a:cxnSpLocks/>
            </p:cNvCxnSpPr>
            <p:nvPr/>
          </p:nvCxnSpPr>
          <p:spPr>
            <a:xfrm>
              <a:off x="1203150" y="3268570"/>
              <a:ext cx="3896405" cy="0"/>
            </a:xfrm>
            <a:prstGeom prst="line">
              <a:avLst/>
            </a:prstGeom>
            <a:ln w="28575">
              <a:solidFill>
                <a:schemeClr val="bg1"/>
              </a:solidFill>
              <a:prstDash val="solid"/>
              <a:miter/>
            </a:ln>
          </p:spPr>
        </p:cxnSp>
        <p:sp>
          <p:nvSpPr>
            <p:cNvPr id="9" name="矩形8435759">
              <a:extLst>
                <a:ext uri="{FF2B5EF4-FFF2-40B4-BE49-F238E27FC236}">
                  <a16:creationId xmlns:a16="http://schemas.microsoft.com/office/drawing/2014/main" id="{32FD2C56-A2DF-C46A-D02D-302F50C36AB8}"/>
                </a:ext>
              </a:extLst>
            </p:cNvPr>
            <p:cNvSpPr/>
            <p:nvPr/>
          </p:nvSpPr>
          <p:spPr>
            <a:xfrm>
              <a:off x="2083491" y="2415677"/>
              <a:ext cx="3070071" cy="830997"/>
            </a:xfrm>
            <a:prstGeom prst="rect">
              <a:avLst/>
            </a:prstGeom>
          </p:spPr>
          <p:txBody>
            <a:bodyPr wrap="none">
              <a:spAutoFit/>
            </a:bodyPr>
            <a:lstStyle/>
            <a:p>
              <a:r>
                <a:rPr lang="zh-CN" altLang="en-US" sz="4800" b="1" spc="-300" dirty="0">
                  <a:solidFill>
                    <a:schemeClr val="bg1"/>
                  </a:solidFill>
                  <a:latin typeface="Source Han Serif SC Heavy"/>
                  <a:ea typeface="Source Han Serif SC Heavy"/>
                </a:rPr>
                <a:t>心态与认识</a:t>
              </a:r>
              <a:endParaRPr lang="en-US" sz="4800" b="1" spc="-300" dirty="0">
                <a:solidFill>
                  <a:schemeClr val="bg1"/>
                </a:solidFill>
                <a:latin typeface="Source Han Serif SC Heavy"/>
                <a:ea typeface="Source Han Serif SC Heavy"/>
              </a:endParaRPr>
            </a:p>
          </p:txBody>
        </p:sp>
      </p:grpSp>
    </p:spTree>
    <p:extLst>
      <p:ext uri="{BB962C8B-B14F-4D97-AF65-F5344CB8AC3E}">
        <p14:creationId xmlns:p14="http://schemas.microsoft.com/office/powerpoint/2010/main" val="1641744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心态与认识</a:t>
            </a:r>
          </a:p>
        </p:txBody>
      </p:sp>
      <p:grpSp>
        <p:nvGrpSpPr>
          <p:cNvPr id="7" name="组合 6">
            <a:extLst>
              <a:ext uri="{FF2B5EF4-FFF2-40B4-BE49-F238E27FC236}">
                <a16:creationId xmlns:a16="http://schemas.microsoft.com/office/drawing/2014/main" id="{1C56F33F-58F0-22CA-8DF0-8BD9C00F963C}"/>
              </a:ext>
            </a:extLst>
          </p:cNvPr>
          <p:cNvGrpSpPr/>
          <p:nvPr/>
        </p:nvGrpSpPr>
        <p:grpSpPr>
          <a:xfrm>
            <a:off x="838200" y="1648658"/>
            <a:ext cx="2683133" cy="1039951"/>
            <a:chOff x="4390810" y="1729181"/>
            <a:chExt cx="2683133" cy="1039951"/>
          </a:xfrm>
        </p:grpSpPr>
        <p:sp>
          <p:nvSpPr>
            <p:cNvPr id="8" name="文本框 7">
              <a:extLst>
                <a:ext uri="{FF2B5EF4-FFF2-40B4-BE49-F238E27FC236}">
                  <a16:creationId xmlns:a16="http://schemas.microsoft.com/office/drawing/2014/main" id="{4C7AC3B6-C34F-A087-1C59-06A6EE2673C1}"/>
                </a:ext>
              </a:extLst>
            </p:cNvPr>
            <p:cNvSpPr txBox="1"/>
            <p:nvPr/>
          </p:nvSpPr>
          <p:spPr>
            <a:xfrm>
              <a:off x="5591764" y="1833657"/>
              <a:ext cx="1482179" cy="830997"/>
            </a:xfrm>
            <a:prstGeom prst="rect">
              <a:avLst/>
            </a:prstGeom>
            <a:noFill/>
          </p:spPr>
          <p:txBody>
            <a:bodyPr wrap="square" rtlCol="0">
              <a:spAutoFit/>
            </a:bodyPr>
            <a:lstStyle/>
            <a:p>
              <a:r>
                <a:rPr lang="zh-CN" altLang="en-US" sz="4800" dirty="0">
                  <a:latin typeface="华文新魏" panose="02010800040101010101" pitchFamily="2" charset="-122"/>
                  <a:ea typeface="华文新魏" panose="02010800040101010101" pitchFamily="2" charset="-122"/>
                </a:rPr>
                <a:t>平和</a:t>
              </a:r>
            </a:p>
          </p:txBody>
        </p:sp>
        <p:sp>
          <p:nvSpPr>
            <p:cNvPr id="9" name="椭圆 8">
              <a:extLst>
                <a:ext uri="{FF2B5EF4-FFF2-40B4-BE49-F238E27FC236}">
                  <a16:creationId xmlns:a16="http://schemas.microsoft.com/office/drawing/2014/main" id="{62959C62-85D4-B22F-E670-DC04D943EDD6}"/>
                </a:ext>
              </a:extLst>
            </p:cNvPr>
            <p:cNvSpPr/>
            <p:nvPr/>
          </p:nvSpPr>
          <p:spPr>
            <a:xfrm>
              <a:off x="4390810" y="1729181"/>
              <a:ext cx="1038367" cy="1039951"/>
            </a:xfrm>
            <a:prstGeom prst="ellipse">
              <a:avLst/>
            </a:prstGeom>
            <a:blipFill rotWithShape="1">
              <a:blip r:embed="rId6"/>
              <a:stretch>
                <a:fillRect/>
              </a:stretch>
            </a:blipFill>
            <a:ln>
              <a:noFill/>
            </a:ln>
            <a:effectLst>
              <a:outerShdw blurRad="50800" dist="38100" dir="2700000" algn="tl" rotWithShape="0">
                <a:srgbClr val="000000">
                  <a:alpha val="40000"/>
                </a:srgbClr>
              </a:outerShdw>
            </a:effectLst>
          </p:spPr>
          <p:txBody>
            <a:bodyPr anchor="ctr"/>
            <a:lstStyle/>
            <a:p>
              <a:pPr algn="ctr"/>
              <a:endParaRPr lang="zh-CN">
                <a:solidFill>
                  <a:schemeClr val="lt1"/>
                </a:solidFill>
              </a:endParaRPr>
            </a:p>
          </p:txBody>
        </p:sp>
      </p:grpSp>
      <p:sp>
        <p:nvSpPr>
          <p:cNvPr id="2" name="文本框 1">
            <a:extLst>
              <a:ext uri="{FF2B5EF4-FFF2-40B4-BE49-F238E27FC236}">
                <a16:creationId xmlns:a16="http://schemas.microsoft.com/office/drawing/2014/main" id="{C3F56161-D94E-955A-8EDE-44D2F719E87F}"/>
              </a:ext>
            </a:extLst>
          </p:cNvPr>
          <p:cNvSpPr txBox="1"/>
          <p:nvPr/>
        </p:nvSpPr>
        <p:spPr>
          <a:xfrm>
            <a:off x="5117016" y="1753133"/>
            <a:ext cx="2190466" cy="954107"/>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我是谁？</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我在哪？</a:t>
            </a:r>
            <a:endParaRPr lang="zh-CN" altLang="en-US" sz="2400" dirty="0">
              <a:latin typeface="华文新魏" panose="02010800040101010101" pitchFamily="2" charset="-122"/>
              <a:ea typeface="华文新魏" panose="02010800040101010101" pitchFamily="2" charset="-122"/>
            </a:endParaRPr>
          </a:p>
        </p:txBody>
      </p:sp>
      <p:sp>
        <p:nvSpPr>
          <p:cNvPr id="4" name="文本框 3">
            <a:extLst>
              <a:ext uri="{FF2B5EF4-FFF2-40B4-BE49-F238E27FC236}">
                <a16:creationId xmlns:a16="http://schemas.microsoft.com/office/drawing/2014/main" id="{712BB535-BE7E-36B8-DAE9-3AB02E8ADA96}"/>
              </a:ext>
            </a:extLst>
          </p:cNvPr>
          <p:cNvSpPr txBox="1"/>
          <p:nvPr/>
        </p:nvSpPr>
        <p:spPr>
          <a:xfrm>
            <a:off x="1799809" y="3338395"/>
            <a:ext cx="4512703" cy="1938992"/>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平和接受一切结果</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好好庆祝一切进步</a:t>
            </a:r>
            <a:endParaRPr lang="en-US" altLang="zh-CN" sz="2400" dirty="0">
              <a:latin typeface="华文新魏" panose="02010800040101010101" pitchFamily="2" charset="-122"/>
              <a:ea typeface="华文新魏" panose="02010800040101010101" pitchFamily="2" charset="-122"/>
            </a:endParaRPr>
          </a:p>
          <a:p>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相比“我和他们还有多大差距”</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更多关心“我还有什么没学会”</a:t>
            </a:r>
          </a:p>
        </p:txBody>
      </p:sp>
    </p:spTree>
    <p:custDataLst>
      <p:tags r:id="rId1"/>
    </p:custDataLst>
    <p:extLst>
      <p:ext uri="{BB962C8B-B14F-4D97-AF65-F5344CB8AC3E}">
        <p14:creationId xmlns:p14="http://schemas.microsoft.com/office/powerpoint/2010/main" val="67850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心态与认识</a:t>
            </a:r>
          </a:p>
        </p:txBody>
      </p:sp>
      <p:sp>
        <p:nvSpPr>
          <p:cNvPr id="8" name="文本框 7">
            <a:extLst>
              <a:ext uri="{FF2B5EF4-FFF2-40B4-BE49-F238E27FC236}">
                <a16:creationId xmlns:a16="http://schemas.microsoft.com/office/drawing/2014/main" id="{4C7AC3B6-C34F-A087-1C59-06A6EE2673C1}"/>
              </a:ext>
            </a:extLst>
          </p:cNvPr>
          <p:cNvSpPr txBox="1"/>
          <p:nvPr/>
        </p:nvSpPr>
        <p:spPr>
          <a:xfrm>
            <a:off x="2039154" y="1753134"/>
            <a:ext cx="1482179" cy="830997"/>
          </a:xfrm>
          <a:prstGeom prst="rect">
            <a:avLst/>
          </a:prstGeom>
          <a:noFill/>
        </p:spPr>
        <p:txBody>
          <a:bodyPr wrap="square" rtlCol="0">
            <a:spAutoFit/>
          </a:bodyPr>
          <a:lstStyle/>
          <a:p>
            <a:r>
              <a:rPr lang="zh-CN" altLang="en-US" sz="4800" dirty="0">
                <a:latin typeface="华文新魏" panose="02010800040101010101" pitchFamily="2" charset="-122"/>
                <a:ea typeface="华文新魏" panose="02010800040101010101" pitchFamily="2" charset="-122"/>
              </a:rPr>
              <a:t>坚定</a:t>
            </a:r>
          </a:p>
        </p:txBody>
      </p:sp>
      <p:sp>
        <p:nvSpPr>
          <p:cNvPr id="2" name="文本框 1">
            <a:extLst>
              <a:ext uri="{FF2B5EF4-FFF2-40B4-BE49-F238E27FC236}">
                <a16:creationId xmlns:a16="http://schemas.microsoft.com/office/drawing/2014/main" id="{C3F56161-D94E-955A-8EDE-44D2F719E87F}"/>
              </a:ext>
            </a:extLst>
          </p:cNvPr>
          <p:cNvSpPr txBox="1"/>
          <p:nvPr/>
        </p:nvSpPr>
        <p:spPr>
          <a:xfrm>
            <a:off x="5117015" y="1753133"/>
            <a:ext cx="4121577" cy="954107"/>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我是来干什么的？</a:t>
            </a:r>
          </a:p>
          <a:p>
            <a:r>
              <a:rPr lang="zh-CN" altLang="en-US" sz="2800" dirty="0">
                <a:latin typeface="华文新魏" panose="02010800040101010101" pitchFamily="2" charset="-122"/>
                <a:ea typeface="华文新魏" panose="02010800040101010101" pitchFamily="2" charset="-122"/>
              </a:rPr>
              <a:t>我在乎的是什么？</a:t>
            </a:r>
          </a:p>
        </p:txBody>
      </p:sp>
      <p:sp>
        <p:nvSpPr>
          <p:cNvPr id="4" name="文本框 3">
            <a:extLst>
              <a:ext uri="{FF2B5EF4-FFF2-40B4-BE49-F238E27FC236}">
                <a16:creationId xmlns:a16="http://schemas.microsoft.com/office/drawing/2014/main" id="{712BB535-BE7E-36B8-DAE9-3AB02E8ADA96}"/>
              </a:ext>
            </a:extLst>
          </p:cNvPr>
          <p:cNvSpPr txBox="1"/>
          <p:nvPr/>
        </p:nvSpPr>
        <p:spPr>
          <a:xfrm>
            <a:off x="1957173" y="3559112"/>
            <a:ext cx="4512703" cy="1569660"/>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绩点高高，冲击国奖？</a:t>
            </a:r>
          </a:p>
          <a:p>
            <a:r>
              <a:rPr lang="zh-CN" altLang="en-US" sz="2400" dirty="0">
                <a:latin typeface="华文新魏" panose="02010800040101010101" pitchFamily="2" charset="-122"/>
                <a:ea typeface="华文新魏" panose="02010800040101010101" pitchFamily="2" charset="-122"/>
              </a:rPr>
              <a:t>科研能力，专业知识？</a:t>
            </a:r>
          </a:p>
          <a:p>
            <a:r>
              <a:rPr lang="zh-CN" altLang="en-US" sz="2400" dirty="0">
                <a:latin typeface="华文新魏" panose="02010800040101010101" pitchFamily="2" charset="-122"/>
                <a:ea typeface="华文新魏" panose="02010800040101010101" pitchFamily="2" charset="-122"/>
              </a:rPr>
              <a:t>学工社团，丰富自我？</a:t>
            </a:r>
          </a:p>
          <a:p>
            <a:r>
              <a:rPr lang="zh-CN" altLang="en-US" sz="2400" dirty="0">
                <a:latin typeface="华文新魏" panose="02010800040101010101" pitchFamily="2" charset="-122"/>
                <a:ea typeface="华文新魏" panose="02010800040101010101" pitchFamily="2" charset="-122"/>
              </a:rPr>
              <a:t>享受生活，毕业万岁？</a:t>
            </a:r>
          </a:p>
        </p:txBody>
      </p:sp>
      <p:sp>
        <p:nvSpPr>
          <p:cNvPr id="3" name="椭圆 2">
            <a:extLst>
              <a:ext uri="{FF2B5EF4-FFF2-40B4-BE49-F238E27FC236}">
                <a16:creationId xmlns:a16="http://schemas.microsoft.com/office/drawing/2014/main" id="{159D5162-0121-9B18-0E1D-864E1AD60790}"/>
              </a:ext>
            </a:extLst>
          </p:cNvPr>
          <p:cNvSpPr/>
          <p:nvPr/>
        </p:nvSpPr>
        <p:spPr>
          <a:xfrm>
            <a:off x="998062" y="1673258"/>
            <a:ext cx="959111" cy="990745"/>
          </a:xfrm>
          <a:prstGeom prst="ellipse">
            <a:avLst/>
          </a:prstGeom>
          <a:blipFill rotWithShape="1">
            <a:blip r:embed="rId6"/>
            <a:stretch>
              <a:fillRect/>
            </a:stretch>
          </a:blipFill>
          <a:ln>
            <a:noFill/>
          </a:ln>
          <a:effectLst>
            <a:outerShdw blurRad="50800" dist="38100" dir="2700000" algn="tl" rotWithShape="0">
              <a:srgbClr val="000000">
                <a:alpha val="40000"/>
              </a:srgbClr>
            </a:outerShdw>
          </a:effectLst>
        </p:spPr>
        <p:txBody>
          <a:bodyPr anchor="ctr"/>
          <a:lstStyle/>
          <a:p>
            <a:pPr algn="ctr"/>
            <a:endParaRPr lang="zh-CN">
              <a:solidFill>
                <a:schemeClr val="lt1"/>
              </a:solidFill>
            </a:endParaRPr>
          </a:p>
        </p:txBody>
      </p:sp>
    </p:spTree>
    <p:custDataLst>
      <p:tags r:id="rId1"/>
    </p:custDataLst>
    <p:extLst>
      <p:ext uri="{BB962C8B-B14F-4D97-AF65-F5344CB8AC3E}">
        <p14:creationId xmlns:p14="http://schemas.microsoft.com/office/powerpoint/2010/main" val="185008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心态与认识</a:t>
            </a:r>
          </a:p>
        </p:txBody>
      </p:sp>
      <p:sp>
        <p:nvSpPr>
          <p:cNvPr id="8" name="文本框 7">
            <a:extLst>
              <a:ext uri="{FF2B5EF4-FFF2-40B4-BE49-F238E27FC236}">
                <a16:creationId xmlns:a16="http://schemas.microsoft.com/office/drawing/2014/main" id="{4C7AC3B6-C34F-A087-1C59-06A6EE2673C1}"/>
              </a:ext>
            </a:extLst>
          </p:cNvPr>
          <p:cNvSpPr txBox="1"/>
          <p:nvPr/>
        </p:nvSpPr>
        <p:spPr>
          <a:xfrm>
            <a:off x="2039154" y="1753134"/>
            <a:ext cx="1482179" cy="830997"/>
          </a:xfrm>
          <a:prstGeom prst="rect">
            <a:avLst/>
          </a:prstGeom>
          <a:noFill/>
        </p:spPr>
        <p:txBody>
          <a:bodyPr wrap="square" rtlCol="0">
            <a:spAutoFit/>
          </a:bodyPr>
          <a:lstStyle/>
          <a:p>
            <a:r>
              <a:rPr lang="zh-CN" altLang="en-US" sz="4800" dirty="0">
                <a:latin typeface="华文新魏" panose="02010800040101010101" pitchFamily="2" charset="-122"/>
                <a:ea typeface="华文新魏" panose="02010800040101010101" pitchFamily="2" charset="-122"/>
              </a:rPr>
              <a:t>坚定</a:t>
            </a:r>
          </a:p>
        </p:txBody>
      </p:sp>
      <p:sp>
        <p:nvSpPr>
          <p:cNvPr id="2" name="文本框 1">
            <a:extLst>
              <a:ext uri="{FF2B5EF4-FFF2-40B4-BE49-F238E27FC236}">
                <a16:creationId xmlns:a16="http://schemas.microsoft.com/office/drawing/2014/main" id="{C3F56161-D94E-955A-8EDE-44D2F719E87F}"/>
              </a:ext>
            </a:extLst>
          </p:cNvPr>
          <p:cNvSpPr txBox="1"/>
          <p:nvPr/>
        </p:nvSpPr>
        <p:spPr>
          <a:xfrm>
            <a:off x="4549092" y="1706965"/>
            <a:ext cx="5503002" cy="461665"/>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从某种意义上说，它意味着“自律”</a:t>
            </a:r>
          </a:p>
        </p:txBody>
      </p:sp>
      <p:sp>
        <p:nvSpPr>
          <p:cNvPr id="3" name="椭圆 2">
            <a:extLst>
              <a:ext uri="{FF2B5EF4-FFF2-40B4-BE49-F238E27FC236}">
                <a16:creationId xmlns:a16="http://schemas.microsoft.com/office/drawing/2014/main" id="{159D5162-0121-9B18-0E1D-864E1AD60790}"/>
              </a:ext>
            </a:extLst>
          </p:cNvPr>
          <p:cNvSpPr/>
          <p:nvPr/>
        </p:nvSpPr>
        <p:spPr>
          <a:xfrm>
            <a:off x="998062" y="1673258"/>
            <a:ext cx="959111" cy="990745"/>
          </a:xfrm>
          <a:prstGeom prst="ellipse">
            <a:avLst/>
          </a:prstGeom>
          <a:blipFill rotWithShape="1">
            <a:blip r:embed="rId6"/>
            <a:stretch>
              <a:fillRect/>
            </a:stretch>
          </a:blipFill>
          <a:ln>
            <a:noFill/>
          </a:ln>
          <a:effectLst>
            <a:outerShdw blurRad="50800" dist="38100" dir="2700000" algn="tl" rotWithShape="0">
              <a:srgbClr val="000000">
                <a:alpha val="40000"/>
              </a:srgbClr>
            </a:outerShdw>
          </a:effectLst>
        </p:spPr>
        <p:txBody>
          <a:bodyPr anchor="ctr"/>
          <a:lstStyle/>
          <a:p>
            <a:pPr algn="ctr"/>
            <a:endParaRPr lang="zh-CN">
              <a:solidFill>
                <a:schemeClr val="lt1"/>
              </a:solidFill>
            </a:endParaRPr>
          </a:p>
        </p:txBody>
      </p:sp>
      <p:pic>
        <p:nvPicPr>
          <p:cNvPr id="7" name="图片 6">
            <a:extLst>
              <a:ext uri="{FF2B5EF4-FFF2-40B4-BE49-F238E27FC236}">
                <a16:creationId xmlns:a16="http://schemas.microsoft.com/office/drawing/2014/main" id="{B22545A9-964F-83BC-63CF-82AB7AAD254E}"/>
              </a:ext>
            </a:extLst>
          </p:cNvPr>
          <p:cNvPicPr>
            <a:picLocks noChangeAspect="1"/>
          </p:cNvPicPr>
          <p:nvPr/>
        </p:nvPicPr>
        <p:blipFill rotWithShape="1">
          <a:blip r:embed="rId7"/>
          <a:srcRect t="8325"/>
          <a:stretch/>
        </p:blipFill>
        <p:spPr>
          <a:xfrm>
            <a:off x="688864" y="4435189"/>
            <a:ext cx="2195096" cy="1982425"/>
          </a:xfrm>
          <a:prstGeom prst="rect">
            <a:avLst/>
          </a:prstGeom>
        </p:spPr>
      </p:pic>
      <p:sp>
        <p:nvSpPr>
          <p:cNvPr id="9" name="文本框 8">
            <a:extLst>
              <a:ext uri="{FF2B5EF4-FFF2-40B4-BE49-F238E27FC236}">
                <a16:creationId xmlns:a16="http://schemas.microsoft.com/office/drawing/2014/main" id="{C870C6FF-FEA4-A249-1CBC-F0DC058FADE5}"/>
              </a:ext>
            </a:extLst>
          </p:cNvPr>
          <p:cNvSpPr txBox="1"/>
          <p:nvPr/>
        </p:nvSpPr>
        <p:spPr>
          <a:xfrm>
            <a:off x="1321377" y="3031818"/>
            <a:ext cx="5503002" cy="1200329"/>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众所周知，世界上最难的事情是起床上早八，比起床上早八更难的是在室友都决定翘掉这节课的情况下起床上早八</a:t>
            </a:r>
            <a:endParaRPr lang="en-US" altLang="zh-CN" sz="2400" dirty="0">
              <a:latin typeface="华文新魏" panose="02010800040101010101" pitchFamily="2" charset="-122"/>
              <a:ea typeface="华文新魏" panose="02010800040101010101" pitchFamily="2" charset="-122"/>
            </a:endParaRPr>
          </a:p>
        </p:txBody>
      </p:sp>
      <p:grpSp>
        <p:nvGrpSpPr>
          <p:cNvPr id="111" name="组合 110">
            <a:extLst>
              <a:ext uri="{FF2B5EF4-FFF2-40B4-BE49-F238E27FC236}">
                <a16:creationId xmlns:a16="http://schemas.microsoft.com/office/drawing/2014/main" id="{9DED26E7-95B4-0E2A-11F1-08FEE05984D6}"/>
              </a:ext>
            </a:extLst>
          </p:cNvPr>
          <p:cNvGrpSpPr/>
          <p:nvPr/>
        </p:nvGrpSpPr>
        <p:grpSpPr>
          <a:xfrm>
            <a:off x="5663821" y="2238233"/>
            <a:ext cx="6587816" cy="4656558"/>
            <a:chOff x="924855" y="84812"/>
            <a:chExt cx="9195435" cy="6346656"/>
          </a:xfrm>
        </p:grpSpPr>
        <p:grpSp>
          <p:nvGrpSpPr>
            <p:cNvPr id="64" name="组合 63">
              <a:extLst>
                <a:ext uri="{FF2B5EF4-FFF2-40B4-BE49-F238E27FC236}">
                  <a16:creationId xmlns:a16="http://schemas.microsoft.com/office/drawing/2014/main" id="{3A793AE0-7288-3E6F-4A22-549545B2B5BC}"/>
                </a:ext>
              </a:extLst>
            </p:cNvPr>
            <p:cNvGrpSpPr/>
            <p:nvPr/>
          </p:nvGrpSpPr>
          <p:grpSpPr>
            <a:xfrm>
              <a:off x="924855" y="84812"/>
              <a:ext cx="9195435" cy="6346656"/>
              <a:chOff x="1844739" y="436560"/>
              <a:chExt cx="9195435" cy="6346656"/>
            </a:xfrm>
          </p:grpSpPr>
          <p:grpSp>
            <p:nvGrpSpPr>
              <p:cNvPr id="63" name="组合 62">
                <a:extLst>
                  <a:ext uri="{FF2B5EF4-FFF2-40B4-BE49-F238E27FC236}">
                    <a16:creationId xmlns:a16="http://schemas.microsoft.com/office/drawing/2014/main" id="{78E1781F-D409-C8A7-2033-80ECC760846A}"/>
                  </a:ext>
                </a:extLst>
              </p:cNvPr>
              <p:cNvGrpSpPr/>
              <p:nvPr/>
            </p:nvGrpSpPr>
            <p:grpSpPr>
              <a:xfrm>
                <a:off x="1844739" y="436560"/>
                <a:ext cx="9195435" cy="6346656"/>
                <a:chOff x="475473" y="2425844"/>
                <a:chExt cx="9195435" cy="6346656"/>
              </a:xfrm>
            </p:grpSpPr>
            <p:grpSp>
              <p:nvGrpSpPr>
                <p:cNvPr id="61" name="组合 60">
                  <a:extLst>
                    <a:ext uri="{FF2B5EF4-FFF2-40B4-BE49-F238E27FC236}">
                      <a16:creationId xmlns:a16="http://schemas.microsoft.com/office/drawing/2014/main" id="{F1940242-A0AA-146F-D6D4-0874B0E5DE87}"/>
                    </a:ext>
                  </a:extLst>
                </p:cNvPr>
                <p:cNvGrpSpPr/>
                <p:nvPr/>
              </p:nvGrpSpPr>
              <p:grpSpPr>
                <a:xfrm>
                  <a:off x="475473" y="2425844"/>
                  <a:ext cx="9195435" cy="6346656"/>
                  <a:chOff x="1461404" y="599899"/>
                  <a:chExt cx="9195435" cy="6346656"/>
                </a:xfrm>
              </p:grpSpPr>
              <p:pic>
                <p:nvPicPr>
                  <p:cNvPr id="13" name="图片 12">
                    <a:extLst>
                      <a:ext uri="{FF2B5EF4-FFF2-40B4-BE49-F238E27FC236}">
                        <a16:creationId xmlns:a16="http://schemas.microsoft.com/office/drawing/2014/main" id="{142CAAF2-5191-DD59-040F-3D567FC4511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18"/>
                  <a:stretch/>
                </p:blipFill>
                <p:spPr>
                  <a:xfrm>
                    <a:off x="1461404" y="599899"/>
                    <a:ext cx="9195435" cy="6346656"/>
                  </a:xfrm>
                  <a:prstGeom prst="rect">
                    <a:avLst/>
                  </a:prstGeom>
                </p:spPr>
              </p:pic>
              <p:grpSp>
                <p:nvGrpSpPr>
                  <p:cNvPr id="60" name="组合 59">
                    <a:extLst>
                      <a:ext uri="{FF2B5EF4-FFF2-40B4-BE49-F238E27FC236}">
                        <a16:creationId xmlns:a16="http://schemas.microsoft.com/office/drawing/2014/main" id="{E58B9666-BF74-C133-1557-AA75486DB696}"/>
                      </a:ext>
                    </a:extLst>
                  </p:cNvPr>
                  <p:cNvGrpSpPr/>
                  <p:nvPr/>
                </p:nvGrpSpPr>
                <p:grpSpPr>
                  <a:xfrm>
                    <a:off x="3090223" y="1201367"/>
                    <a:ext cx="6978839" cy="5629711"/>
                    <a:chOff x="3090223" y="1201367"/>
                    <a:chExt cx="6978839" cy="5629711"/>
                  </a:xfrm>
                </p:grpSpPr>
                <p:grpSp>
                  <p:nvGrpSpPr>
                    <p:cNvPr id="28" name="组合 27">
                      <a:extLst>
                        <a:ext uri="{FF2B5EF4-FFF2-40B4-BE49-F238E27FC236}">
                          <a16:creationId xmlns:a16="http://schemas.microsoft.com/office/drawing/2014/main" id="{D15B82E4-E150-DC68-E8ED-A20D7EE60CAE}"/>
                        </a:ext>
                      </a:extLst>
                    </p:cNvPr>
                    <p:cNvGrpSpPr/>
                    <p:nvPr/>
                  </p:nvGrpSpPr>
                  <p:grpSpPr>
                    <a:xfrm>
                      <a:off x="3090223" y="1280788"/>
                      <a:ext cx="820764" cy="5550290"/>
                      <a:chOff x="1662390" y="820741"/>
                      <a:chExt cx="820764" cy="5550290"/>
                    </a:xfrm>
                  </p:grpSpPr>
                  <p:pic>
                    <p:nvPicPr>
                      <p:cNvPr id="18" name="图形 17" descr="沙漏已完成 纯色填充">
                        <a:extLst>
                          <a:ext uri="{FF2B5EF4-FFF2-40B4-BE49-F238E27FC236}">
                            <a16:creationId xmlns:a16="http://schemas.microsoft.com/office/drawing/2014/main" id="{18EBC7BF-25D0-88EF-D12A-E05BC37FE5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6877" y="820741"/>
                        <a:ext cx="746277" cy="746277"/>
                      </a:xfrm>
                      <a:prstGeom prst="rect">
                        <a:avLst/>
                      </a:prstGeom>
                    </p:spPr>
                  </p:pic>
                  <p:pic>
                    <p:nvPicPr>
                      <p:cNvPr id="21" name="图形 20" descr="沙漏已完成 纯色填充">
                        <a:extLst>
                          <a:ext uri="{FF2B5EF4-FFF2-40B4-BE49-F238E27FC236}">
                            <a16:creationId xmlns:a16="http://schemas.microsoft.com/office/drawing/2014/main" id="{A0AA6C57-2FB2-B06A-FDD6-767F25C792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7137" y="2021585"/>
                        <a:ext cx="746277" cy="746277"/>
                      </a:xfrm>
                      <a:prstGeom prst="rect">
                        <a:avLst/>
                      </a:prstGeom>
                    </p:spPr>
                  </p:pic>
                  <p:pic>
                    <p:nvPicPr>
                      <p:cNvPr id="24" name="图形 23" descr="沙漏已完成 纯色填充">
                        <a:extLst>
                          <a:ext uri="{FF2B5EF4-FFF2-40B4-BE49-F238E27FC236}">
                            <a16:creationId xmlns:a16="http://schemas.microsoft.com/office/drawing/2014/main" id="{1B280863-4F44-0EDA-DF36-F18371C451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6577" y="3213517"/>
                        <a:ext cx="746277" cy="746277"/>
                      </a:xfrm>
                      <a:prstGeom prst="rect">
                        <a:avLst/>
                      </a:prstGeom>
                    </p:spPr>
                  </p:pic>
                  <p:pic>
                    <p:nvPicPr>
                      <p:cNvPr id="26" name="图形 25" descr="沙漏已完成 纯色填充">
                        <a:extLst>
                          <a:ext uri="{FF2B5EF4-FFF2-40B4-BE49-F238E27FC236}">
                            <a16:creationId xmlns:a16="http://schemas.microsoft.com/office/drawing/2014/main" id="{B93F8568-1080-F9F5-57B0-0023AF13B3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5624754"/>
                        <a:ext cx="746277" cy="746277"/>
                      </a:xfrm>
                      <a:prstGeom prst="rect">
                        <a:avLst/>
                      </a:prstGeom>
                    </p:spPr>
                  </p:pic>
                  <p:pic>
                    <p:nvPicPr>
                      <p:cNvPr id="27" name="图形 26" descr="沙漏已完成 纯色填充">
                        <a:extLst>
                          <a:ext uri="{FF2B5EF4-FFF2-40B4-BE49-F238E27FC236}">
                            <a16:creationId xmlns:a16="http://schemas.microsoft.com/office/drawing/2014/main" id="{F8906EDA-E6F3-F918-59F3-5B37DBC116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4434121"/>
                        <a:ext cx="746277" cy="746277"/>
                      </a:xfrm>
                      <a:prstGeom prst="rect">
                        <a:avLst/>
                      </a:prstGeom>
                    </p:spPr>
                  </p:pic>
                </p:grpSp>
                <p:grpSp>
                  <p:nvGrpSpPr>
                    <p:cNvPr id="29" name="组合 28">
                      <a:extLst>
                        <a:ext uri="{FF2B5EF4-FFF2-40B4-BE49-F238E27FC236}">
                          <a16:creationId xmlns:a16="http://schemas.microsoft.com/office/drawing/2014/main" id="{86BB7900-9B48-F5E4-DF48-2C6CD9E310C0}"/>
                        </a:ext>
                      </a:extLst>
                    </p:cNvPr>
                    <p:cNvGrpSpPr/>
                    <p:nvPr/>
                  </p:nvGrpSpPr>
                  <p:grpSpPr>
                    <a:xfrm>
                      <a:off x="5565723" y="1201367"/>
                      <a:ext cx="820764" cy="5550290"/>
                      <a:chOff x="1662390" y="820741"/>
                      <a:chExt cx="820764" cy="5550290"/>
                    </a:xfrm>
                  </p:grpSpPr>
                  <p:pic>
                    <p:nvPicPr>
                      <p:cNvPr id="30" name="图形 29" descr="沙漏已完成 纯色填充">
                        <a:extLst>
                          <a:ext uri="{FF2B5EF4-FFF2-40B4-BE49-F238E27FC236}">
                            <a16:creationId xmlns:a16="http://schemas.microsoft.com/office/drawing/2014/main" id="{F14C4B06-F15D-9082-9617-B8183CB5D4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6877" y="820741"/>
                        <a:ext cx="746277" cy="746277"/>
                      </a:xfrm>
                      <a:prstGeom prst="rect">
                        <a:avLst/>
                      </a:prstGeom>
                    </p:spPr>
                  </p:pic>
                  <p:pic>
                    <p:nvPicPr>
                      <p:cNvPr id="31" name="图形 30" descr="沙漏已完成 纯色填充">
                        <a:extLst>
                          <a:ext uri="{FF2B5EF4-FFF2-40B4-BE49-F238E27FC236}">
                            <a16:creationId xmlns:a16="http://schemas.microsoft.com/office/drawing/2014/main" id="{2677026B-C0C4-C4AF-F8BC-937D3A5731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7137" y="2021585"/>
                        <a:ext cx="746277" cy="746277"/>
                      </a:xfrm>
                      <a:prstGeom prst="rect">
                        <a:avLst/>
                      </a:prstGeom>
                    </p:spPr>
                  </p:pic>
                  <p:pic>
                    <p:nvPicPr>
                      <p:cNvPr id="32" name="图形 31" descr="沙漏已完成 纯色填充">
                        <a:extLst>
                          <a:ext uri="{FF2B5EF4-FFF2-40B4-BE49-F238E27FC236}">
                            <a16:creationId xmlns:a16="http://schemas.microsoft.com/office/drawing/2014/main" id="{4FE1B6C6-54E9-0804-1B27-7E3CD11B73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6577" y="3213517"/>
                        <a:ext cx="746277" cy="746277"/>
                      </a:xfrm>
                      <a:prstGeom prst="rect">
                        <a:avLst/>
                      </a:prstGeom>
                    </p:spPr>
                  </p:pic>
                  <p:pic>
                    <p:nvPicPr>
                      <p:cNvPr id="33" name="图形 32" descr="沙漏已完成 纯色填充">
                        <a:extLst>
                          <a:ext uri="{FF2B5EF4-FFF2-40B4-BE49-F238E27FC236}">
                            <a16:creationId xmlns:a16="http://schemas.microsoft.com/office/drawing/2014/main" id="{134A16A6-88B7-ADAD-5622-F7C3BAB5ED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5624754"/>
                        <a:ext cx="746277" cy="746277"/>
                      </a:xfrm>
                      <a:prstGeom prst="rect">
                        <a:avLst/>
                      </a:prstGeom>
                    </p:spPr>
                  </p:pic>
                  <p:pic>
                    <p:nvPicPr>
                      <p:cNvPr id="34" name="图形 33" descr="沙漏已完成 纯色填充">
                        <a:extLst>
                          <a:ext uri="{FF2B5EF4-FFF2-40B4-BE49-F238E27FC236}">
                            <a16:creationId xmlns:a16="http://schemas.microsoft.com/office/drawing/2014/main" id="{091A6B35-E69A-0257-C783-281581BE59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4434121"/>
                        <a:ext cx="746277" cy="746277"/>
                      </a:xfrm>
                      <a:prstGeom prst="rect">
                        <a:avLst/>
                      </a:prstGeom>
                    </p:spPr>
                  </p:pic>
                </p:grpSp>
                <p:grpSp>
                  <p:nvGrpSpPr>
                    <p:cNvPr id="36" name="组合 35">
                      <a:extLst>
                        <a:ext uri="{FF2B5EF4-FFF2-40B4-BE49-F238E27FC236}">
                          <a16:creationId xmlns:a16="http://schemas.microsoft.com/office/drawing/2014/main" id="{78A4FA5A-52B6-24E0-987E-272346FF2A65}"/>
                        </a:ext>
                      </a:extLst>
                    </p:cNvPr>
                    <p:cNvGrpSpPr/>
                    <p:nvPr/>
                  </p:nvGrpSpPr>
                  <p:grpSpPr>
                    <a:xfrm>
                      <a:off x="6875344" y="1239626"/>
                      <a:ext cx="820764" cy="5550290"/>
                      <a:chOff x="1662390" y="820741"/>
                      <a:chExt cx="820764" cy="5550290"/>
                    </a:xfrm>
                  </p:grpSpPr>
                  <p:pic>
                    <p:nvPicPr>
                      <p:cNvPr id="37" name="图形 36" descr="沙漏已完成 纯色填充">
                        <a:extLst>
                          <a:ext uri="{FF2B5EF4-FFF2-40B4-BE49-F238E27FC236}">
                            <a16:creationId xmlns:a16="http://schemas.microsoft.com/office/drawing/2014/main" id="{03787336-A9A2-B414-5D2A-7A2E49CC7B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6877" y="820741"/>
                        <a:ext cx="746277" cy="746277"/>
                      </a:xfrm>
                      <a:prstGeom prst="rect">
                        <a:avLst/>
                      </a:prstGeom>
                    </p:spPr>
                  </p:pic>
                  <p:pic>
                    <p:nvPicPr>
                      <p:cNvPr id="38" name="图形 37" descr="沙漏已完成 纯色填充">
                        <a:extLst>
                          <a:ext uri="{FF2B5EF4-FFF2-40B4-BE49-F238E27FC236}">
                            <a16:creationId xmlns:a16="http://schemas.microsoft.com/office/drawing/2014/main" id="{6C130FE6-52FD-95AB-9EED-AA56376271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7137" y="2021585"/>
                        <a:ext cx="746277" cy="746277"/>
                      </a:xfrm>
                      <a:prstGeom prst="rect">
                        <a:avLst/>
                      </a:prstGeom>
                    </p:spPr>
                  </p:pic>
                  <p:pic>
                    <p:nvPicPr>
                      <p:cNvPr id="39" name="图形 38" descr="沙漏已完成 纯色填充">
                        <a:extLst>
                          <a:ext uri="{FF2B5EF4-FFF2-40B4-BE49-F238E27FC236}">
                            <a16:creationId xmlns:a16="http://schemas.microsoft.com/office/drawing/2014/main" id="{9F02BBCC-5F59-6F18-083C-FB032CA71CD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6577" y="3213517"/>
                        <a:ext cx="746277" cy="746277"/>
                      </a:xfrm>
                      <a:prstGeom prst="rect">
                        <a:avLst/>
                      </a:prstGeom>
                    </p:spPr>
                  </p:pic>
                  <p:pic>
                    <p:nvPicPr>
                      <p:cNvPr id="40" name="图形 39" descr="沙漏已完成 纯色填充">
                        <a:extLst>
                          <a:ext uri="{FF2B5EF4-FFF2-40B4-BE49-F238E27FC236}">
                            <a16:creationId xmlns:a16="http://schemas.microsoft.com/office/drawing/2014/main" id="{11E8DBA0-46B8-6073-AF85-057A60D836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5624754"/>
                        <a:ext cx="746277" cy="746277"/>
                      </a:xfrm>
                      <a:prstGeom prst="rect">
                        <a:avLst/>
                      </a:prstGeom>
                    </p:spPr>
                  </p:pic>
                  <p:pic>
                    <p:nvPicPr>
                      <p:cNvPr id="41" name="图形 40" descr="沙漏已完成 纯色填充">
                        <a:extLst>
                          <a:ext uri="{FF2B5EF4-FFF2-40B4-BE49-F238E27FC236}">
                            <a16:creationId xmlns:a16="http://schemas.microsoft.com/office/drawing/2014/main" id="{8C799F53-FBB2-3A48-F225-09F8A94B4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4434121"/>
                        <a:ext cx="746277" cy="746277"/>
                      </a:xfrm>
                      <a:prstGeom prst="rect">
                        <a:avLst/>
                      </a:prstGeom>
                    </p:spPr>
                  </p:pic>
                </p:grpSp>
                <p:grpSp>
                  <p:nvGrpSpPr>
                    <p:cNvPr id="42" name="组合 41">
                      <a:extLst>
                        <a:ext uri="{FF2B5EF4-FFF2-40B4-BE49-F238E27FC236}">
                          <a16:creationId xmlns:a16="http://schemas.microsoft.com/office/drawing/2014/main" id="{FA0592CE-CA8F-DE8A-7A35-2F8FBA3F9467}"/>
                        </a:ext>
                      </a:extLst>
                    </p:cNvPr>
                    <p:cNvGrpSpPr/>
                    <p:nvPr/>
                  </p:nvGrpSpPr>
                  <p:grpSpPr>
                    <a:xfrm>
                      <a:off x="8162494" y="1260027"/>
                      <a:ext cx="820764" cy="5550290"/>
                      <a:chOff x="1662390" y="820741"/>
                      <a:chExt cx="820764" cy="5550290"/>
                    </a:xfrm>
                  </p:grpSpPr>
                  <p:pic>
                    <p:nvPicPr>
                      <p:cNvPr id="43" name="图形 42" descr="沙漏已完成 纯色填充">
                        <a:extLst>
                          <a:ext uri="{FF2B5EF4-FFF2-40B4-BE49-F238E27FC236}">
                            <a16:creationId xmlns:a16="http://schemas.microsoft.com/office/drawing/2014/main" id="{0E16BE53-6B9D-51B3-8B33-3A95BD4255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6877" y="820741"/>
                        <a:ext cx="746277" cy="746277"/>
                      </a:xfrm>
                      <a:prstGeom prst="rect">
                        <a:avLst/>
                      </a:prstGeom>
                    </p:spPr>
                  </p:pic>
                  <p:pic>
                    <p:nvPicPr>
                      <p:cNvPr id="44" name="图形 43" descr="沙漏已完成 纯色填充">
                        <a:extLst>
                          <a:ext uri="{FF2B5EF4-FFF2-40B4-BE49-F238E27FC236}">
                            <a16:creationId xmlns:a16="http://schemas.microsoft.com/office/drawing/2014/main" id="{04F82501-3902-1C3E-503B-A73BB4E040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7137" y="2021585"/>
                        <a:ext cx="746277" cy="746277"/>
                      </a:xfrm>
                      <a:prstGeom prst="rect">
                        <a:avLst/>
                      </a:prstGeom>
                    </p:spPr>
                  </p:pic>
                  <p:pic>
                    <p:nvPicPr>
                      <p:cNvPr id="45" name="图形 44" descr="沙漏已完成 纯色填充">
                        <a:extLst>
                          <a:ext uri="{FF2B5EF4-FFF2-40B4-BE49-F238E27FC236}">
                            <a16:creationId xmlns:a16="http://schemas.microsoft.com/office/drawing/2014/main" id="{EBD5D761-165C-E90C-B350-9C521BF751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6577" y="3213517"/>
                        <a:ext cx="746277" cy="746277"/>
                      </a:xfrm>
                      <a:prstGeom prst="rect">
                        <a:avLst/>
                      </a:prstGeom>
                    </p:spPr>
                  </p:pic>
                  <p:pic>
                    <p:nvPicPr>
                      <p:cNvPr id="46" name="图形 45" descr="沙漏已完成 纯色填充">
                        <a:extLst>
                          <a:ext uri="{FF2B5EF4-FFF2-40B4-BE49-F238E27FC236}">
                            <a16:creationId xmlns:a16="http://schemas.microsoft.com/office/drawing/2014/main" id="{9CDFA0E7-5308-9CF9-40F8-A066BF27B2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5624754"/>
                        <a:ext cx="746277" cy="746277"/>
                      </a:xfrm>
                      <a:prstGeom prst="rect">
                        <a:avLst/>
                      </a:prstGeom>
                    </p:spPr>
                  </p:pic>
                  <p:pic>
                    <p:nvPicPr>
                      <p:cNvPr id="47" name="图形 46" descr="沙漏已完成 纯色填充">
                        <a:extLst>
                          <a:ext uri="{FF2B5EF4-FFF2-40B4-BE49-F238E27FC236}">
                            <a16:creationId xmlns:a16="http://schemas.microsoft.com/office/drawing/2014/main" id="{39DE2714-112C-9795-928B-DCE5A18A7A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4434121"/>
                        <a:ext cx="746277" cy="746277"/>
                      </a:xfrm>
                      <a:prstGeom prst="rect">
                        <a:avLst/>
                      </a:prstGeom>
                    </p:spPr>
                  </p:pic>
                </p:grpSp>
                <p:grpSp>
                  <p:nvGrpSpPr>
                    <p:cNvPr id="48" name="组合 47">
                      <a:extLst>
                        <a:ext uri="{FF2B5EF4-FFF2-40B4-BE49-F238E27FC236}">
                          <a16:creationId xmlns:a16="http://schemas.microsoft.com/office/drawing/2014/main" id="{1FC8CC84-903B-B3F6-F177-73577E15492C}"/>
                        </a:ext>
                      </a:extLst>
                    </p:cNvPr>
                    <p:cNvGrpSpPr/>
                    <p:nvPr/>
                  </p:nvGrpSpPr>
                  <p:grpSpPr>
                    <a:xfrm>
                      <a:off x="9252960" y="1246547"/>
                      <a:ext cx="816102" cy="5559274"/>
                      <a:chOff x="1662390" y="811757"/>
                      <a:chExt cx="816102" cy="5559274"/>
                    </a:xfrm>
                  </p:grpSpPr>
                  <p:pic>
                    <p:nvPicPr>
                      <p:cNvPr id="49" name="图形 48" descr="沙漏已完成 纯色填充">
                        <a:extLst>
                          <a:ext uri="{FF2B5EF4-FFF2-40B4-BE49-F238E27FC236}">
                            <a16:creationId xmlns:a16="http://schemas.microsoft.com/office/drawing/2014/main" id="{623293C1-7E44-31C2-0C38-847C506F3F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6878" y="811757"/>
                        <a:ext cx="741614" cy="741614"/>
                      </a:xfrm>
                      <a:prstGeom prst="rect">
                        <a:avLst/>
                      </a:prstGeom>
                    </p:spPr>
                  </p:pic>
                  <p:pic>
                    <p:nvPicPr>
                      <p:cNvPr id="50" name="图形 49" descr="沙漏已完成 纯色填充">
                        <a:extLst>
                          <a:ext uri="{FF2B5EF4-FFF2-40B4-BE49-F238E27FC236}">
                            <a16:creationId xmlns:a16="http://schemas.microsoft.com/office/drawing/2014/main" id="{2D3EDE3A-0E97-7B11-6547-CF22339C56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7137" y="2021585"/>
                        <a:ext cx="746277" cy="746277"/>
                      </a:xfrm>
                      <a:prstGeom prst="rect">
                        <a:avLst/>
                      </a:prstGeom>
                    </p:spPr>
                  </p:pic>
                  <p:pic>
                    <p:nvPicPr>
                      <p:cNvPr id="51" name="图形 50" descr="沙漏已完成 纯色填充">
                        <a:extLst>
                          <a:ext uri="{FF2B5EF4-FFF2-40B4-BE49-F238E27FC236}">
                            <a16:creationId xmlns:a16="http://schemas.microsoft.com/office/drawing/2014/main" id="{B2854118-AB8E-831E-48AB-67F65A48FC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6577" y="3213517"/>
                        <a:ext cx="746277" cy="746277"/>
                      </a:xfrm>
                      <a:prstGeom prst="rect">
                        <a:avLst/>
                      </a:prstGeom>
                    </p:spPr>
                  </p:pic>
                  <p:pic>
                    <p:nvPicPr>
                      <p:cNvPr id="52" name="图形 51" descr="沙漏已完成 纯色填充">
                        <a:extLst>
                          <a:ext uri="{FF2B5EF4-FFF2-40B4-BE49-F238E27FC236}">
                            <a16:creationId xmlns:a16="http://schemas.microsoft.com/office/drawing/2014/main" id="{38D389E7-C88E-1275-5599-D18D98FA02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5624754"/>
                        <a:ext cx="746277" cy="746277"/>
                      </a:xfrm>
                      <a:prstGeom prst="rect">
                        <a:avLst/>
                      </a:prstGeom>
                    </p:spPr>
                  </p:pic>
                  <p:pic>
                    <p:nvPicPr>
                      <p:cNvPr id="53" name="图形 52" descr="沙漏已完成 纯色填充">
                        <a:extLst>
                          <a:ext uri="{FF2B5EF4-FFF2-40B4-BE49-F238E27FC236}">
                            <a16:creationId xmlns:a16="http://schemas.microsoft.com/office/drawing/2014/main" id="{50939A1F-6F22-3C28-1AB5-B3D9FB0643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4434121"/>
                        <a:ext cx="746277" cy="746277"/>
                      </a:xfrm>
                      <a:prstGeom prst="rect">
                        <a:avLst/>
                      </a:prstGeom>
                    </p:spPr>
                  </p:pic>
                </p:grpSp>
                <p:grpSp>
                  <p:nvGrpSpPr>
                    <p:cNvPr id="54" name="组合 53">
                      <a:extLst>
                        <a:ext uri="{FF2B5EF4-FFF2-40B4-BE49-F238E27FC236}">
                          <a16:creationId xmlns:a16="http://schemas.microsoft.com/office/drawing/2014/main" id="{A7C9756B-8620-3730-F708-BC9DF1992D88}"/>
                        </a:ext>
                      </a:extLst>
                    </p:cNvPr>
                    <p:cNvGrpSpPr/>
                    <p:nvPr/>
                  </p:nvGrpSpPr>
                  <p:grpSpPr>
                    <a:xfrm>
                      <a:off x="4355489" y="1230395"/>
                      <a:ext cx="820764" cy="5550290"/>
                      <a:chOff x="1662390" y="820741"/>
                      <a:chExt cx="820764" cy="5550290"/>
                    </a:xfrm>
                  </p:grpSpPr>
                  <p:pic>
                    <p:nvPicPr>
                      <p:cNvPr id="55" name="图形 54" descr="沙漏已完成 纯色填充">
                        <a:extLst>
                          <a:ext uri="{FF2B5EF4-FFF2-40B4-BE49-F238E27FC236}">
                            <a16:creationId xmlns:a16="http://schemas.microsoft.com/office/drawing/2014/main" id="{4DC9D9F0-5020-EA1C-5955-38FDB5E6188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6877" y="820741"/>
                        <a:ext cx="746277" cy="746277"/>
                      </a:xfrm>
                      <a:prstGeom prst="rect">
                        <a:avLst/>
                      </a:prstGeom>
                    </p:spPr>
                  </p:pic>
                  <p:pic>
                    <p:nvPicPr>
                      <p:cNvPr id="56" name="图形 55" descr="沙漏已完成 纯色填充">
                        <a:extLst>
                          <a:ext uri="{FF2B5EF4-FFF2-40B4-BE49-F238E27FC236}">
                            <a16:creationId xmlns:a16="http://schemas.microsoft.com/office/drawing/2014/main" id="{27093680-CCEE-32EF-6FCD-6DF978A77A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7137" y="2021585"/>
                        <a:ext cx="746277" cy="746277"/>
                      </a:xfrm>
                      <a:prstGeom prst="rect">
                        <a:avLst/>
                      </a:prstGeom>
                    </p:spPr>
                  </p:pic>
                  <p:pic>
                    <p:nvPicPr>
                      <p:cNvPr id="57" name="图形 56" descr="沙漏已完成 纯色填充">
                        <a:extLst>
                          <a:ext uri="{FF2B5EF4-FFF2-40B4-BE49-F238E27FC236}">
                            <a16:creationId xmlns:a16="http://schemas.microsoft.com/office/drawing/2014/main" id="{DE8FB20D-D449-C026-55AC-99D2D0154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6577" y="3213517"/>
                        <a:ext cx="746277" cy="746277"/>
                      </a:xfrm>
                      <a:prstGeom prst="rect">
                        <a:avLst/>
                      </a:prstGeom>
                    </p:spPr>
                  </p:pic>
                  <p:pic>
                    <p:nvPicPr>
                      <p:cNvPr id="58" name="图形 57" descr="沙漏已完成 纯色填充">
                        <a:extLst>
                          <a:ext uri="{FF2B5EF4-FFF2-40B4-BE49-F238E27FC236}">
                            <a16:creationId xmlns:a16="http://schemas.microsoft.com/office/drawing/2014/main" id="{38FBCEE9-64E5-CEF5-6ED5-ADEB77C2AF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5624754"/>
                        <a:ext cx="746277" cy="746277"/>
                      </a:xfrm>
                      <a:prstGeom prst="rect">
                        <a:avLst/>
                      </a:prstGeom>
                    </p:spPr>
                  </p:pic>
                  <p:pic>
                    <p:nvPicPr>
                      <p:cNvPr id="59" name="图形 58" descr="沙漏已完成 纯色填充">
                        <a:extLst>
                          <a:ext uri="{FF2B5EF4-FFF2-40B4-BE49-F238E27FC236}">
                            <a16:creationId xmlns:a16="http://schemas.microsoft.com/office/drawing/2014/main" id="{530AAD8C-7ECA-DA2B-DADD-B18A15A692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62390" y="4434121"/>
                        <a:ext cx="746277" cy="746277"/>
                      </a:xfrm>
                      <a:prstGeom prst="rect">
                        <a:avLst/>
                      </a:prstGeom>
                    </p:spPr>
                  </p:pic>
                </p:grpSp>
              </p:grpSp>
            </p:grpSp>
            <p:pic>
              <p:nvPicPr>
                <p:cNvPr id="20" name="图形 19" descr="沙漏已完成 纯色填充">
                  <a:extLst>
                    <a:ext uri="{FF2B5EF4-FFF2-40B4-BE49-F238E27FC236}">
                      <a16:creationId xmlns:a16="http://schemas.microsoft.com/office/drawing/2014/main" id="{01CC19A6-0D7E-8DED-A604-53BDBD5930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143" y="4150043"/>
                  <a:ext cx="746277" cy="746277"/>
                </a:xfrm>
                <a:prstGeom prst="rect">
                  <a:avLst/>
                </a:prstGeom>
              </p:spPr>
            </p:pic>
            <p:pic>
              <p:nvPicPr>
                <p:cNvPr id="62" name="图片 61">
                  <a:extLst>
                    <a:ext uri="{FF2B5EF4-FFF2-40B4-BE49-F238E27FC236}">
                      <a16:creationId xmlns:a16="http://schemas.microsoft.com/office/drawing/2014/main" id="{2ACB788A-A813-FAA0-0D9A-CA890B69AE6C}"/>
                    </a:ext>
                  </a:extLst>
                </p:cNvPr>
                <p:cNvPicPr>
                  <a:picLocks noChangeAspect="1"/>
                </p:cNvPicPr>
                <p:nvPr/>
              </p:nvPicPr>
              <p:blipFill>
                <a:blip r:embed="rId11"/>
                <a:stretch>
                  <a:fillRect/>
                </a:stretch>
              </p:blipFill>
              <p:spPr>
                <a:xfrm>
                  <a:off x="771637" y="6628688"/>
                  <a:ext cx="743776" cy="749873"/>
                </a:xfrm>
                <a:prstGeom prst="rect">
                  <a:avLst/>
                </a:prstGeom>
              </p:spPr>
            </p:pic>
          </p:grpSp>
          <p:pic>
            <p:nvPicPr>
              <p:cNvPr id="17" name="图形 16" descr="沙漏已完成 纯色填充">
                <a:extLst>
                  <a:ext uri="{FF2B5EF4-FFF2-40B4-BE49-F238E27FC236}">
                    <a16:creationId xmlns:a16="http://schemas.microsoft.com/office/drawing/2014/main" id="{318E2AF2-2AAE-02BB-4710-5C141C61EF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26882" y="1032523"/>
                <a:ext cx="746277" cy="746277"/>
              </a:xfrm>
              <a:prstGeom prst="rect">
                <a:avLst/>
              </a:prstGeom>
            </p:spPr>
          </p:pic>
        </p:grpSp>
        <p:pic>
          <p:nvPicPr>
            <p:cNvPr id="15" name="图形 14" descr="时钟 纯色填充">
              <a:extLst>
                <a:ext uri="{FF2B5EF4-FFF2-40B4-BE49-F238E27FC236}">
                  <a16:creationId xmlns:a16="http://schemas.microsoft.com/office/drawing/2014/main" id="{2A27F638-57E0-4EAE-16DC-1BA758F7C0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11476" y="2923103"/>
              <a:ext cx="914400" cy="914400"/>
            </a:xfrm>
            <a:prstGeom prst="rect">
              <a:avLst/>
            </a:prstGeom>
          </p:spPr>
        </p:pic>
        <p:pic>
          <p:nvPicPr>
            <p:cNvPr id="65" name="图形 64" descr="时钟 纯色填充">
              <a:extLst>
                <a:ext uri="{FF2B5EF4-FFF2-40B4-BE49-F238E27FC236}">
                  <a16:creationId xmlns:a16="http://schemas.microsoft.com/office/drawing/2014/main" id="{C727D932-8BEE-1D72-19A2-622039CF440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36918" y="5376334"/>
              <a:ext cx="914400" cy="914400"/>
            </a:xfrm>
            <a:prstGeom prst="rect">
              <a:avLst/>
            </a:prstGeom>
          </p:spPr>
        </p:pic>
      </p:grpSp>
    </p:spTree>
    <p:custDataLst>
      <p:tags r:id="rId1"/>
    </p:custDataLst>
    <p:extLst>
      <p:ext uri="{BB962C8B-B14F-4D97-AF65-F5344CB8AC3E}">
        <p14:creationId xmlns:p14="http://schemas.microsoft.com/office/powerpoint/2010/main" val="148372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anim calcmode="lin" valueType="num">
                                      <p:cBhvr>
                                        <p:cTn id="20" dur="1000" fill="hold"/>
                                        <p:tgtEl>
                                          <p:spTgt spid="111"/>
                                        </p:tgtEl>
                                        <p:attrNameLst>
                                          <p:attrName>ppt_x</p:attrName>
                                        </p:attrNameLst>
                                      </p:cBhvr>
                                      <p:tavLst>
                                        <p:tav tm="0">
                                          <p:val>
                                            <p:strVal val="#ppt_x"/>
                                          </p:val>
                                        </p:tav>
                                        <p:tav tm="100000">
                                          <p:val>
                                            <p:strVal val="#ppt_x"/>
                                          </p:val>
                                        </p:tav>
                                      </p:tavLst>
                                    </p:anim>
                                    <p:anim calcmode="lin" valueType="num">
                                      <p:cBhvr>
                                        <p:cTn id="21"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心态与认识</a:t>
            </a:r>
          </a:p>
        </p:txBody>
      </p:sp>
      <p:sp>
        <p:nvSpPr>
          <p:cNvPr id="8" name="文本框 7">
            <a:extLst>
              <a:ext uri="{FF2B5EF4-FFF2-40B4-BE49-F238E27FC236}">
                <a16:creationId xmlns:a16="http://schemas.microsoft.com/office/drawing/2014/main" id="{4C7AC3B6-C34F-A087-1C59-06A6EE2673C1}"/>
              </a:ext>
            </a:extLst>
          </p:cNvPr>
          <p:cNvSpPr txBox="1"/>
          <p:nvPr/>
        </p:nvSpPr>
        <p:spPr>
          <a:xfrm>
            <a:off x="2039154" y="1753134"/>
            <a:ext cx="1482179" cy="830997"/>
          </a:xfrm>
          <a:prstGeom prst="rect">
            <a:avLst/>
          </a:prstGeom>
          <a:noFill/>
        </p:spPr>
        <p:txBody>
          <a:bodyPr wrap="square" rtlCol="0">
            <a:spAutoFit/>
          </a:bodyPr>
          <a:lstStyle/>
          <a:p>
            <a:r>
              <a:rPr lang="zh-CN" altLang="en-US" sz="4800" dirty="0">
                <a:latin typeface="华文新魏" panose="02010800040101010101" pitchFamily="2" charset="-122"/>
                <a:ea typeface="华文新魏" panose="02010800040101010101" pitchFamily="2" charset="-122"/>
              </a:rPr>
              <a:t>坚定</a:t>
            </a:r>
          </a:p>
        </p:txBody>
      </p:sp>
      <p:sp>
        <p:nvSpPr>
          <p:cNvPr id="2" name="文本框 1">
            <a:extLst>
              <a:ext uri="{FF2B5EF4-FFF2-40B4-BE49-F238E27FC236}">
                <a16:creationId xmlns:a16="http://schemas.microsoft.com/office/drawing/2014/main" id="{C3F56161-D94E-955A-8EDE-44D2F719E87F}"/>
              </a:ext>
            </a:extLst>
          </p:cNvPr>
          <p:cNvSpPr txBox="1"/>
          <p:nvPr/>
        </p:nvSpPr>
        <p:spPr>
          <a:xfrm>
            <a:off x="4549092" y="1706965"/>
            <a:ext cx="5503002" cy="461665"/>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从另一种意义上说，它也意味着“放弃”</a:t>
            </a:r>
          </a:p>
        </p:txBody>
      </p:sp>
      <p:sp>
        <p:nvSpPr>
          <p:cNvPr id="4" name="文本框 3">
            <a:extLst>
              <a:ext uri="{FF2B5EF4-FFF2-40B4-BE49-F238E27FC236}">
                <a16:creationId xmlns:a16="http://schemas.microsoft.com/office/drawing/2014/main" id="{712BB535-BE7E-36B8-DAE9-3AB02E8ADA96}"/>
              </a:ext>
            </a:extLst>
          </p:cNvPr>
          <p:cNvSpPr txBox="1"/>
          <p:nvPr/>
        </p:nvSpPr>
        <p:spPr>
          <a:xfrm>
            <a:off x="1337461" y="4906115"/>
            <a:ext cx="5963132" cy="1200329"/>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再比如你选择了一门很喜欢的课，但它可能任务量并不小，给分也不一定好，那么你可能会以绩点或时间做牺牲。</a:t>
            </a:r>
            <a:endParaRPr lang="en-US" altLang="zh-CN" sz="2400" dirty="0">
              <a:latin typeface="华文新魏" panose="02010800040101010101" pitchFamily="2" charset="-122"/>
              <a:ea typeface="华文新魏" panose="02010800040101010101" pitchFamily="2" charset="-122"/>
            </a:endParaRPr>
          </a:p>
        </p:txBody>
      </p:sp>
      <p:sp>
        <p:nvSpPr>
          <p:cNvPr id="3" name="椭圆 2">
            <a:extLst>
              <a:ext uri="{FF2B5EF4-FFF2-40B4-BE49-F238E27FC236}">
                <a16:creationId xmlns:a16="http://schemas.microsoft.com/office/drawing/2014/main" id="{159D5162-0121-9B18-0E1D-864E1AD60790}"/>
              </a:ext>
            </a:extLst>
          </p:cNvPr>
          <p:cNvSpPr/>
          <p:nvPr/>
        </p:nvSpPr>
        <p:spPr>
          <a:xfrm>
            <a:off x="998062" y="1673258"/>
            <a:ext cx="959111" cy="990745"/>
          </a:xfrm>
          <a:prstGeom prst="ellipse">
            <a:avLst/>
          </a:prstGeom>
          <a:blipFill rotWithShape="1">
            <a:blip r:embed="rId6"/>
            <a:stretch>
              <a:fillRect/>
            </a:stretch>
          </a:blipFill>
          <a:ln>
            <a:noFill/>
          </a:ln>
          <a:effectLst>
            <a:outerShdw blurRad="50800" dist="38100" dir="2700000" algn="tl" rotWithShape="0">
              <a:srgbClr val="000000">
                <a:alpha val="40000"/>
              </a:srgbClr>
            </a:outerShdw>
          </a:effectLst>
        </p:spPr>
        <p:txBody>
          <a:bodyPr anchor="ctr"/>
          <a:lstStyle/>
          <a:p>
            <a:pPr algn="ctr"/>
            <a:endParaRPr lang="zh-CN">
              <a:solidFill>
                <a:schemeClr val="lt1"/>
              </a:solidFill>
            </a:endParaRPr>
          </a:p>
        </p:txBody>
      </p:sp>
      <p:sp>
        <p:nvSpPr>
          <p:cNvPr id="9" name="文本框 8">
            <a:extLst>
              <a:ext uri="{FF2B5EF4-FFF2-40B4-BE49-F238E27FC236}">
                <a16:creationId xmlns:a16="http://schemas.microsoft.com/office/drawing/2014/main" id="{C870C6FF-FEA4-A249-1CBC-F0DC058FADE5}"/>
              </a:ext>
            </a:extLst>
          </p:cNvPr>
          <p:cNvSpPr txBox="1"/>
          <p:nvPr/>
        </p:nvSpPr>
        <p:spPr>
          <a:xfrm>
            <a:off x="1337461" y="3270438"/>
            <a:ext cx="8256343" cy="1200329"/>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比如修双，你必定会牺牲掉一些原本用于本学位的时间和精力，你可能会因为没有时间而放弃一些爱好，放弃一些人际关系，放弃挑战杯和一些进组科研的机会</a:t>
            </a:r>
            <a:r>
              <a:rPr lang="en-US" altLang="zh-CN" sz="2400" dirty="0">
                <a:latin typeface="华文新魏" panose="02010800040101010101" pitchFamily="2" charset="-122"/>
                <a:ea typeface="华文新魏" panose="02010800040101010101" pitchFamily="2" charset="-122"/>
              </a:rPr>
              <a:t>……</a:t>
            </a:r>
          </a:p>
        </p:txBody>
      </p:sp>
    </p:spTree>
    <p:custDataLst>
      <p:tags r:id="rId1"/>
    </p:custDataLst>
    <p:extLst>
      <p:ext uri="{BB962C8B-B14F-4D97-AF65-F5344CB8AC3E}">
        <p14:creationId xmlns:p14="http://schemas.microsoft.com/office/powerpoint/2010/main" val="301404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心态与认识</a:t>
            </a:r>
          </a:p>
        </p:txBody>
      </p:sp>
      <p:sp>
        <p:nvSpPr>
          <p:cNvPr id="8" name="文本框 7">
            <a:extLst>
              <a:ext uri="{FF2B5EF4-FFF2-40B4-BE49-F238E27FC236}">
                <a16:creationId xmlns:a16="http://schemas.microsoft.com/office/drawing/2014/main" id="{4C7AC3B6-C34F-A087-1C59-06A6EE2673C1}"/>
              </a:ext>
            </a:extLst>
          </p:cNvPr>
          <p:cNvSpPr txBox="1"/>
          <p:nvPr/>
        </p:nvSpPr>
        <p:spPr>
          <a:xfrm>
            <a:off x="2039154" y="1753134"/>
            <a:ext cx="1482179" cy="830997"/>
          </a:xfrm>
          <a:prstGeom prst="rect">
            <a:avLst/>
          </a:prstGeom>
          <a:noFill/>
        </p:spPr>
        <p:txBody>
          <a:bodyPr wrap="square" rtlCol="0">
            <a:spAutoFit/>
          </a:bodyPr>
          <a:lstStyle/>
          <a:p>
            <a:r>
              <a:rPr lang="zh-CN" altLang="en-US" sz="4800" dirty="0">
                <a:latin typeface="华文新魏" panose="02010800040101010101" pitchFamily="2" charset="-122"/>
                <a:ea typeface="华文新魏" panose="02010800040101010101" pitchFamily="2" charset="-122"/>
              </a:rPr>
              <a:t>享受</a:t>
            </a:r>
          </a:p>
        </p:txBody>
      </p:sp>
      <p:sp>
        <p:nvSpPr>
          <p:cNvPr id="2" name="文本框 1">
            <a:extLst>
              <a:ext uri="{FF2B5EF4-FFF2-40B4-BE49-F238E27FC236}">
                <a16:creationId xmlns:a16="http://schemas.microsoft.com/office/drawing/2014/main" id="{C3F56161-D94E-955A-8EDE-44D2F719E87F}"/>
              </a:ext>
            </a:extLst>
          </p:cNvPr>
          <p:cNvSpPr txBox="1"/>
          <p:nvPr/>
        </p:nvSpPr>
        <p:spPr>
          <a:xfrm>
            <a:off x="4139316" y="1891765"/>
            <a:ext cx="6523435"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发现学习中的“小欢喜”与“小幸运”</a:t>
            </a:r>
          </a:p>
        </p:txBody>
      </p:sp>
      <p:sp>
        <p:nvSpPr>
          <p:cNvPr id="4" name="文本框 3">
            <a:extLst>
              <a:ext uri="{FF2B5EF4-FFF2-40B4-BE49-F238E27FC236}">
                <a16:creationId xmlns:a16="http://schemas.microsoft.com/office/drawing/2014/main" id="{712BB535-BE7E-36B8-DAE9-3AB02E8ADA96}"/>
              </a:ext>
            </a:extLst>
          </p:cNvPr>
          <p:cNvSpPr txBox="1"/>
          <p:nvPr/>
        </p:nvSpPr>
        <p:spPr>
          <a:xfrm>
            <a:off x="3306803" y="3202446"/>
            <a:ext cx="6316279" cy="1200329"/>
          </a:xfrm>
          <a:prstGeom prst="rect">
            <a:avLst/>
          </a:prstGeom>
          <a:noFill/>
        </p:spPr>
        <p:txBody>
          <a:bodyPr wrap="square" rtlCol="0">
            <a:spAutoFit/>
          </a:bodyPr>
          <a:lstStyle/>
          <a:p>
            <a:r>
              <a:rPr lang="en-US" altLang="zh-CN" sz="2400" dirty="0">
                <a:latin typeface="华文新魏" panose="02010800040101010101" pitchFamily="2" charset="-122"/>
                <a:ea typeface="华文新魏" panose="02010800040101010101" pitchFamily="2" charset="-122"/>
              </a:rPr>
              <a:t>e.g. </a:t>
            </a:r>
            <a:r>
              <a:rPr lang="zh-CN" altLang="en-US" sz="2400" dirty="0">
                <a:latin typeface="华文新魏" panose="02010800040101010101" pitchFamily="2" charset="-122"/>
                <a:ea typeface="华文新魏" panose="02010800040101010101" pitchFamily="2" charset="-122"/>
              </a:rPr>
              <a:t>某个比较不擅长的科目的作业从毫无头绪、错误百出到可以独立完成并且正确率喜人</a:t>
            </a:r>
          </a:p>
          <a:p>
            <a:endParaRPr lang="zh-CN" altLang="en-US" sz="2400" dirty="0">
              <a:latin typeface="华文新魏" panose="02010800040101010101" pitchFamily="2" charset="-122"/>
              <a:ea typeface="华文新魏" panose="02010800040101010101" pitchFamily="2" charset="-122"/>
            </a:endParaRPr>
          </a:p>
        </p:txBody>
      </p:sp>
      <p:sp>
        <p:nvSpPr>
          <p:cNvPr id="6" name="椭圆 5">
            <a:extLst>
              <a:ext uri="{FF2B5EF4-FFF2-40B4-BE49-F238E27FC236}">
                <a16:creationId xmlns:a16="http://schemas.microsoft.com/office/drawing/2014/main" id="{92287211-6FAA-8804-575D-C34B0AC93F01}"/>
              </a:ext>
            </a:extLst>
          </p:cNvPr>
          <p:cNvSpPr/>
          <p:nvPr/>
        </p:nvSpPr>
        <p:spPr>
          <a:xfrm>
            <a:off x="912969" y="1632919"/>
            <a:ext cx="1038032" cy="1040913"/>
          </a:xfrm>
          <a:prstGeom prst="ellipse">
            <a:avLst/>
          </a:prstGeom>
          <a:blipFill rotWithShape="1">
            <a:blip r:embed="rId6"/>
            <a:stretch>
              <a:fillRect/>
            </a:stretch>
          </a:blipFill>
          <a:ln w="12700">
            <a:solidFill>
              <a:srgbClr val="E8BC2C"/>
            </a:solidFill>
            <a:prstDash val="solid"/>
            <a:miter/>
          </a:ln>
        </p:spPr>
        <p:txBody>
          <a:bodyPr anchor="ctr"/>
          <a:lstStyle/>
          <a:p>
            <a:pPr algn="ctr"/>
            <a:endParaRPr lang="zh-CN">
              <a:solidFill>
                <a:schemeClr val="lt1"/>
              </a:solidFill>
              <a:latin typeface="思源黑体 CN Light"/>
              <a:ea typeface="思源黑体 CN Light"/>
            </a:endParaRPr>
          </a:p>
        </p:txBody>
      </p:sp>
    </p:spTree>
    <p:custDataLst>
      <p:tags r:id="rId1"/>
    </p:custDataLst>
    <p:extLst>
      <p:ext uri="{BB962C8B-B14F-4D97-AF65-F5344CB8AC3E}">
        <p14:creationId xmlns:p14="http://schemas.microsoft.com/office/powerpoint/2010/main" val="44453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4"/>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心态与认识</a:t>
            </a:r>
          </a:p>
        </p:txBody>
      </p:sp>
      <p:sp>
        <p:nvSpPr>
          <p:cNvPr id="8" name="文本框 7">
            <a:extLst>
              <a:ext uri="{FF2B5EF4-FFF2-40B4-BE49-F238E27FC236}">
                <a16:creationId xmlns:a16="http://schemas.microsoft.com/office/drawing/2014/main" id="{4C7AC3B6-C34F-A087-1C59-06A6EE2673C1}"/>
              </a:ext>
            </a:extLst>
          </p:cNvPr>
          <p:cNvSpPr txBox="1"/>
          <p:nvPr/>
        </p:nvSpPr>
        <p:spPr>
          <a:xfrm>
            <a:off x="2039154" y="1753134"/>
            <a:ext cx="1482179" cy="830997"/>
          </a:xfrm>
          <a:prstGeom prst="rect">
            <a:avLst/>
          </a:prstGeom>
          <a:noFill/>
        </p:spPr>
        <p:txBody>
          <a:bodyPr wrap="square" rtlCol="0">
            <a:spAutoFit/>
          </a:bodyPr>
          <a:lstStyle/>
          <a:p>
            <a:r>
              <a:rPr lang="zh-CN" altLang="en-US" sz="4800" dirty="0">
                <a:latin typeface="华文新魏" panose="02010800040101010101" pitchFamily="2" charset="-122"/>
                <a:ea typeface="华文新魏" panose="02010800040101010101" pitchFamily="2" charset="-122"/>
              </a:rPr>
              <a:t>享受</a:t>
            </a:r>
          </a:p>
        </p:txBody>
      </p:sp>
      <p:sp>
        <p:nvSpPr>
          <p:cNvPr id="4" name="文本框 3">
            <a:extLst>
              <a:ext uri="{FF2B5EF4-FFF2-40B4-BE49-F238E27FC236}">
                <a16:creationId xmlns:a16="http://schemas.microsoft.com/office/drawing/2014/main" id="{712BB535-BE7E-36B8-DAE9-3AB02E8ADA96}"/>
              </a:ext>
            </a:extLst>
          </p:cNvPr>
          <p:cNvSpPr txBox="1"/>
          <p:nvPr/>
        </p:nvSpPr>
        <p:spPr>
          <a:xfrm>
            <a:off x="3962072" y="1188080"/>
            <a:ext cx="4957203"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在学习中给自己“找乐子”</a:t>
            </a:r>
          </a:p>
        </p:txBody>
      </p:sp>
      <p:sp>
        <p:nvSpPr>
          <p:cNvPr id="6" name="椭圆 5">
            <a:extLst>
              <a:ext uri="{FF2B5EF4-FFF2-40B4-BE49-F238E27FC236}">
                <a16:creationId xmlns:a16="http://schemas.microsoft.com/office/drawing/2014/main" id="{92287211-6FAA-8804-575D-C34B0AC93F01}"/>
              </a:ext>
            </a:extLst>
          </p:cNvPr>
          <p:cNvSpPr/>
          <p:nvPr/>
        </p:nvSpPr>
        <p:spPr>
          <a:xfrm>
            <a:off x="912969" y="1632919"/>
            <a:ext cx="1038032" cy="1040913"/>
          </a:xfrm>
          <a:prstGeom prst="ellipse">
            <a:avLst/>
          </a:prstGeom>
          <a:blipFill rotWithShape="1">
            <a:blip r:embed="rId5"/>
            <a:stretch>
              <a:fillRect/>
            </a:stretch>
          </a:blipFill>
          <a:ln w="12700">
            <a:solidFill>
              <a:srgbClr val="E8BC2C"/>
            </a:solidFill>
            <a:prstDash val="solid"/>
            <a:miter/>
          </a:ln>
        </p:spPr>
        <p:txBody>
          <a:bodyPr anchor="ctr"/>
          <a:lstStyle/>
          <a:p>
            <a:pPr algn="ctr"/>
            <a:endParaRPr lang="zh-CN">
              <a:solidFill>
                <a:schemeClr val="lt1"/>
              </a:solidFill>
              <a:latin typeface="思源黑体 CN Light"/>
              <a:ea typeface="思源黑体 CN Light"/>
            </a:endParaRPr>
          </a:p>
        </p:txBody>
      </p:sp>
      <p:pic>
        <p:nvPicPr>
          <p:cNvPr id="35" name="图片 34"/>
          <p:cNvPicPr>
            <a:picLocks noChangeAspect="1"/>
          </p:cNvPicPr>
          <p:nvPr/>
        </p:nvPicPr>
        <p:blipFill>
          <a:blip r:embed="rId6"/>
          <a:stretch>
            <a:fillRect/>
          </a:stretch>
        </p:blipFill>
        <p:spPr>
          <a:xfrm>
            <a:off x="9113744" y="545564"/>
            <a:ext cx="2633780" cy="735224"/>
          </a:xfrm>
          <a:prstGeom prst="rect">
            <a:avLst/>
          </a:prstGeom>
        </p:spPr>
      </p:pic>
      <p:pic>
        <p:nvPicPr>
          <p:cNvPr id="2" name="图片 1">
            <a:extLst>
              <a:ext uri="{FF2B5EF4-FFF2-40B4-BE49-F238E27FC236}">
                <a16:creationId xmlns:a16="http://schemas.microsoft.com/office/drawing/2014/main" id="{2547F011-B3C8-C937-309C-A94652EC00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4733" y="1920041"/>
            <a:ext cx="4490366" cy="4660833"/>
          </a:xfrm>
          <a:prstGeom prst="rect">
            <a:avLst/>
          </a:prstGeom>
        </p:spPr>
      </p:pic>
      <p:pic>
        <p:nvPicPr>
          <p:cNvPr id="7" name="图片 6">
            <a:extLst>
              <a:ext uri="{FF2B5EF4-FFF2-40B4-BE49-F238E27FC236}">
                <a16:creationId xmlns:a16="http://schemas.microsoft.com/office/drawing/2014/main" id="{BA48B844-5DAB-8CE0-BCE3-F8FD1FE882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8635" y="2921432"/>
            <a:ext cx="4160208" cy="3659442"/>
          </a:xfrm>
          <a:prstGeom prst="rect">
            <a:avLst/>
          </a:prstGeom>
        </p:spPr>
      </p:pic>
    </p:spTree>
    <p:custDataLst>
      <p:tags r:id="rId1"/>
    </p:custDataLst>
    <p:extLst>
      <p:ext uri="{BB962C8B-B14F-4D97-AF65-F5344CB8AC3E}">
        <p14:creationId xmlns:p14="http://schemas.microsoft.com/office/powerpoint/2010/main" val="76705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4"/>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心态与认识</a:t>
            </a:r>
          </a:p>
        </p:txBody>
      </p:sp>
      <p:sp>
        <p:nvSpPr>
          <p:cNvPr id="8" name="文本框 7">
            <a:extLst>
              <a:ext uri="{FF2B5EF4-FFF2-40B4-BE49-F238E27FC236}">
                <a16:creationId xmlns:a16="http://schemas.microsoft.com/office/drawing/2014/main" id="{4C7AC3B6-C34F-A087-1C59-06A6EE2673C1}"/>
              </a:ext>
            </a:extLst>
          </p:cNvPr>
          <p:cNvSpPr txBox="1"/>
          <p:nvPr/>
        </p:nvSpPr>
        <p:spPr>
          <a:xfrm>
            <a:off x="2039154" y="1753134"/>
            <a:ext cx="1482179" cy="830997"/>
          </a:xfrm>
          <a:prstGeom prst="rect">
            <a:avLst/>
          </a:prstGeom>
          <a:noFill/>
        </p:spPr>
        <p:txBody>
          <a:bodyPr wrap="square" rtlCol="0">
            <a:spAutoFit/>
          </a:bodyPr>
          <a:lstStyle/>
          <a:p>
            <a:r>
              <a:rPr lang="zh-CN" altLang="en-US" sz="4800" dirty="0">
                <a:latin typeface="华文新魏" panose="02010800040101010101" pitchFamily="2" charset="-122"/>
                <a:ea typeface="华文新魏" panose="02010800040101010101" pitchFamily="2" charset="-122"/>
              </a:rPr>
              <a:t>享受</a:t>
            </a:r>
          </a:p>
        </p:txBody>
      </p:sp>
      <p:sp>
        <p:nvSpPr>
          <p:cNvPr id="4" name="文本框 3">
            <a:extLst>
              <a:ext uri="{FF2B5EF4-FFF2-40B4-BE49-F238E27FC236}">
                <a16:creationId xmlns:a16="http://schemas.microsoft.com/office/drawing/2014/main" id="{712BB535-BE7E-36B8-DAE9-3AB02E8ADA96}"/>
              </a:ext>
            </a:extLst>
          </p:cNvPr>
          <p:cNvSpPr txBox="1"/>
          <p:nvPr/>
        </p:nvSpPr>
        <p:spPr>
          <a:xfrm>
            <a:off x="3962072" y="1188080"/>
            <a:ext cx="4957203"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在学习中给自己“找乐子”</a:t>
            </a:r>
          </a:p>
        </p:txBody>
      </p:sp>
      <p:sp>
        <p:nvSpPr>
          <p:cNvPr id="6" name="椭圆 5">
            <a:extLst>
              <a:ext uri="{FF2B5EF4-FFF2-40B4-BE49-F238E27FC236}">
                <a16:creationId xmlns:a16="http://schemas.microsoft.com/office/drawing/2014/main" id="{92287211-6FAA-8804-575D-C34B0AC93F01}"/>
              </a:ext>
            </a:extLst>
          </p:cNvPr>
          <p:cNvSpPr/>
          <p:nvPr/>
        </p:nvSpPr>
        <p:spPr>
          <a:xfrm>
            <a:off x="912969" y="1632919"/>
            <a:ext cx="1038032" cy="1040913"/>
          </a:xfrm>
          <a:prstGeom prst="ellipse">
            <a:avLst/>
          </a:prstGeom>
          <a:blipFill rotWithShape="1">
            <a:blip r:embed="rId5"/>
            <a:stretch>
              <a:fillRect/>
            </a:stretch>
          </a:blipFill>
          <a:ln w="12700">
            <a:solidFill>
              <a:srgbClr val="E8BC2C"/>
            </a:solidFill>
            <a:prstDash val="solid"/>
            <a:miter/>
          </a:ln>
        </p:spPr>
        <p:txBody>
          <a:bodyPr anchor="ctr"/>
          <a:lstStyle/>
          <a:p>
            <a:pPr algn="ctr"/>
            <a:endParaRPr lang="zh-CN">
              <a:solidFill>
                <a:schemeClr val="lt1"/>
              </a:solidFill>
              <a:latin typeface="思源黑体 CN Light"/>
              <a:ea typeface="思源黑体 CN Light"/>
            </a:endParaRPr>
          </a:p>
        </p:txBody>
      </p:sp>
      <p:pic>
        <p:nvPicPr>
          <p:cNvPr id="3" name="图片 2">
            <a:extLst>
              <a:ext uri="{FF2B5EF4-FFF2-40B4-BE49-F238E27FC236}">
                <a16:creationId xmlns:a16="http://schemas.microsoft.com/office/drawing/2014/main" id="{6B05D4AF-8C55-23F8-7B0B-E859DC96DB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228" y="2720506"/>
            <a:ext cx="5088550" cy="3985361"/>
          </a:xfrm>
          <a:prstGeom prst="rect">
            <a:avLst/>
          </a:prstGeom>
        </p:spPr>
      </p:pic>
      <p:pic>
        <p:nvPicPr>
          <p:cNvPr id="35" name="图片 34"/>
          <p:cNvPicPr>
            <a:picLocks noChangeAspect="1"/>
          </p:cNvPicPr>
          <p:nvPr/>
        </p:nvPicPr>
        <p:blipFill>
          <a:blip r:embed="rId7"/>
          <a:stretch>
            <a:fillRect/>
          </a:stretch>
        </p:blipFill>
        <p:spPr>
          <a:xfrm>
            <a:off x="9113744" y="545564"/>
            <a:ext cx="2633780" cy="735224"/>
          </a:xfrm>
          <a:prstGeom prst="rect">
            <a:avLst/>
          </a:prstGeom>
        </p:spPr>
      </p:pic>
      <p:pic>
        <p:nvPicPr>
          <p:cNvPr id="5" name="图片 4">
            <a:extLst>
              <a:ext uri="{FF2B5EF4-FFF2-40B4-BE49-F238E27FC236}">
                <a16:creationId xmlns:a16="http://schemas.microsoft.com/office/drawing/2014/main" id="{3512CBFD-CF39-2389-B9CF-678063A1AA5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5217" y="2398975"/>
            <a:ext cx="5738536" cy="4502671"/>
          </a:xfrm>
          <a:prstGeom prst="rect">
            <a:avLst/>
          </a:prstGeom>
        </p:spPr>
      </p:pic>
    </p:spTree>
    <p:custDataLst>
      <p:tags r:id="rId1"/>
    </p:custDataLst>
    <p:extLst>
      <p:ext uri="{BB962C8B-B14F-4D97-AF65-F5344CB8AC3E}">
        <p14:creationId xmlns:p14="http://schemas.microsoft.com/office/powerpoint/2010/main" val="340925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心态与认识</a:t>
            </a:r>
          </a:p>
        </p:txBody>
      </p:sp>
      <p:sp>
        <p:nvSpPr>
          <p:cNvPr id="13" name="文本框 12">
            <a:extLst>
              <a:ext uri="{FF2B5EF4-FFF2-40B4-BE49-F238E27FC236}">
                <a16:creationId xmlns:a16="http://schemas.microsoft.com/office/drawing/2014/main" id="{EAD4817B-D9A3-A895-23E6-03FD76F28B5B}"/>
              </a:ext>
            </a:extLst>
          </p:cNvPr>
          <p:cNvSpPr txBox="1"/>
          <p:nvPr/>
        </p:nvSpPr>
        <p:spPr>
          <a:xfrm>
            <a:off x="3466922" y="1972200"/>
            <a:ext cx="8125064" cy="58477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眼中要有</a:t>
            </a:r>
            <a:r>
              <a:rPr lang="en-US" altLang="zh-CN" sz="3200" dirty="0">
                <a:latin typeface="华文新魏" panose="02010800040101010101" pitchFamily="2" charset="-122"/>
                <a:ea typeface="华文新魏" panose="02010800040101010101" pitchFamily="2" charset="-122"/>
              </a:rPr>
              <a:t>4.0 </a:t>
            </a:r>
            <a:r>
              <a:rPr lang="zh-CN" altLang="en-US" sz="3200" dirty="0">
                <a:latin typeface="华文新魏" panose="02010800040101010101" pitchFamily="2" charset="-122"/>
                <a:ea typeface="华文新魏" panose="02010800040101010101" pitchFamily="2" charset="-122"/>
              </a:rPr>
              <a:t>但不能只有</a:t>
            </a:r>
            <a:r>
              <a:rPr lang="en-US" altLang="zh-CN" sz="3200" dirty="0">
                <a:latin typeface="华文新魏" panose="02010800040101010101" pitchFamily="2" charset="-122"/>
                <a:ea typeface="华文新魏" panose="02010800040101010101" pitchFamily="2" charset="-122"/>
              </a:rPr>
              <a:t>4.0</a:t>
            </a:r>
            <a:endParaRPr lang="zh-CN" altLang="en-US" sz="3200" dirty="0">
              <a:latin typeface="华文新魏" panose="02010800040101010101" pitchFamily="2" charset="-122"/>
              <a:ea typeface="华文新魏" panose="02010800040101010101" pitchFamily="2" charset="-122"/>
            </a:endParaRPr>
          </a:p>
        </p:txBody>
      </p:sp>
      <p:sp>
        <p:nvSpPr>
          <p:cNvPr id="4" name="文本框 3">
            <a:extLst>
              <a:ext uri="{FF2B5EF4-FFF2-40B4-BE49-F238E27FC236}">
                <a16:creationId xmlns:a16="http://schemas.microsoft.com/office/drawing/2014/main" id="{ACF329B8-77F7-6229-F9A4-0504EDA9A615}"/>
              </a:ext>
            </a:extLst>
          </p:cNvPr>
          <p:cNvSpPr txBox="1"/>
          <p:nvPr/>
        </p:nvSpPr>
        <p:spPr>
          <a:xfrm>
            <a:off x="1064362" y="3182384"/>
            <a:ext cx="3964931" cy="1815882"/>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参加社团，体育队</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讲座，茶座，观影</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交友，恋爱</a:t>
            </a:r>
            <a:endParaRPr lang="en-US" altLang="zh-CN" sz="2800" dirty="0">
              <a:latin typeface="华文新魏" panose="02010800040101010101" pitchFamily="2" charset="-122"/>
              <a:ea typeface="华文新魏" panose="02010800040101010101" pitchFamily="2" charset="-122"/>
            </a:endParaRPr>
          </a:p>
          <a:p>
            <a:r>
              <a:rPr lang="en-US" altLang="zh-CN" sz="2800" dirty="0">
                <a:latin typeface="华文新魏" panose="02010800040101010101" pitchFamily="2" charset="-122"/>
                <a:ea typeface="华文新魏" panose="02010800040101010101" pitchFamily="2" charset="-122"/>
              </a:rPr>
              <a:t>……</a:t>
            </a:r>
            <a:endParaRPr lang="zh-CN" altLang="en-US" sz="2800" dirty="0">
              <a:latin typeface="华文新魏" panose="02010800040101010101" pitchFamily="2" charset="-122"/>
              <a:ea typeface="华文新魏" panose="02010800040101010101" pitchFamily="2" charset="-122"/>
            </a:endParaRPr>
          </a:p>
        </p:txBody>
      </p:sp>
      <p:sp>
        <p:nvSpPr>
          <p:cNvPr id="2" name="文本框 1">
            <a:extLst>
              <a:ext uri="{FF2B5EF4-FFF2-40B4-BE49-F238E27FC236}">
                <a16:creationId xmlns:a16="http://schemas.microsoft.com/office/drawing/2014/main" id="{9D9C57FC-3288-AED7-E823-2C3BA17F41B1}"/>
              </a:ext>
            </a:extLst>
          </p:cNvPr>
          <p:cNvSpPr txBox="1"/>
          <p:nvPr/>
        </p:nvSpPr>
        <p:spPr>
          <a:xfrm>
            <a:off x="4865333" y="3683143"/>
            <a:ext cx="5269184" cy="58477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机遇</a:t>
            </a:r>
            <a:r>
              <a:rPr lang="en-US" altLang="zh-CN" sz="32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3200" dirty="0">
                <a:latin typeface="华文新魏" panose="02010800040101010101" pitchFamily="2" charset="-122"/>
                <a:ea typeface="华文新魏" panose="02010800040101010101" pitchFamily="2" charset="-122"/>
                <a:sym typeface="Wingdings" panose="05000000000000000000" pitchFamily="2" charset="2"/>
              </a:rPr>
              <a:t>让自己变好的可能性</a:t>
            </a:r>
            <a:endParaRPr lang="zh-CN" altLang="en-US" sz="3200" dirty="0">
              <a:latin typeface="华文新魏" panose="02010800040101010101" pitchFamily="2" charset="-122"/>
              <a:ea typeface="华文新魏" panose="02010800040101010101" pitchFamily="2" charset="-122"/>
            </a:endParaRPr>
          </a:p>
        </p:txBody>
      </p:sp>
      <p:pic>
        <p:nvPicPr>
          <p:cNvPr id="3" name="内容占位符 4">
            <a:extLst>
              <a:ext uri="{FF2B5EF4-FFF2-40B4-BE49-F238E27FC236}">
                <a16:creationId xmlns:a16="http://schemas.microsoft.com/office/drawing/2014/main" id="{EE37BD4E-15B1-BF44-CAB0-8B631D39A5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3943040" y="1846991"/>
            <a:ext cx="1004273" cy="4118720"/>
          </a:xfrm>
          <a:prstGeom prst="rect">
            <a:avLst/>
          </a:prstGeom>
        </p:spPr>
      </p:pic>
      <p:sp>
        <p:nvSpPr>
          <p:cNvPr id="5" name="文本框 4">
            <a:extLst>
              <a:ext uri="{FF2B5EF4-FFF2-40B4-BE49-F238E27FC236}">
                <a16:creationId xmlns:a16="http://schemas.microsoft.com/office/drawing/2014/main" id="{E963E640-825C-6C2E-B927-2DD3F950CD54}"/>
              </a:ext>
            </a:extLst>
          </p:cNvPr>
          <p:cNvSpPr txBox="1"/>
          <p:nvPr/>
        </p:nvSpPr>
        <p:spPr>
          <a:xfrm>
            <a:off x="7397180" y="4666552"/>
            <a:ext cx="2232397" cy="58477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走进“</a:t>
            </a:r>
            <a:r>
              <a:rPr lang="en-US" altLang="zh-CN" sz="3200" dirty="0">
                <a:latin typeface="华文新魏" panose="02010800040101010101" pitchFamily="2" charset="-122"/>
                <a:ea typeface="华文新魏" panose="02010800040101010101" pitchFamily="2" charset="-122"/>
              </a:rPr>
              <a:t>4.0</a:t>
            </a:r>
            <a:r>
              <a:rPr lang="zh-CN" altLang="en-US" sz="3200" dirty="0">
                <a:latin typeface="华文新魏" panose="02010800040101010101" pitchFamily="2" charset="-122"/>
                <a:ea typeface="华文新魏" panose="02010800040101010101" pitchFamily="2" charset="-122"/>
              </a:rPr>
              <a:t>”</a:t>
            </a:r>
          </a:p>
        </p:txBody>
      </p:sp>
      <p:pic>
        <p:nvPicPr>
          <p:cNvPr id="7" name="图片 6">
            <a:extLst>
              <a:ext uri="{FF2B5EF4-FFF2-40B4-BE49-F238E27FC236}">
                <a16:creationId xmlns:a16="http://schemas.microsoft.com/office/drawing/2014/main" id="{55EC2E99-111D-18A7-AA72-4F256D9337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400577" y="4172991"/>
            <a:ext cx="460032" cy="649886"/>
          </a:xfrm>
          <a:prstGeom prst="rect">
            <a:avLst/>
          </a:prstGeom>
        </p:spPr>
      </p:pic>
      <p:pic>
        <p:nvPicPr>
          <p:cNvPr id="10" name="图片 9">
            <a:extLst>
              <a:ext uri="{FF2B5EF4-FFF2-40B4-BE49-F238E27FC236}">
                <a16:creationId xmlns:a16="http://schemas.microsoft.com/office/drawing/2014/main" id="{6A195F25-E6B7-E394-00F0-9AABA4B8FA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394053" y="5112573"/>
            <a:ext cx="473080" cy="816324"/>
          </a:xfrm>
          <a:prstGeom prst="rect">
            <a:avLst/>
          </a:prstGeom>
        </p:spPr>
      </p:pic>
      <p:sp>
        <p:nvSpPr>
          <p:cNvPr id="14" name="文本框 13">
            <a:extLst>
              <a:ext uri="{FF2B5EF4-FFF2-40B4-BE49-F238E27FC236}">
                <a16:creationId xmlns:a16="http://schemas.microsoft.com/office/drawing/2014/main" id="{CD6EBA0C-98F5-3C1E-C92A-16574A7C6C10}"/>
              </a:ext>
            </a:extLst>
          </p:cNvPr>
          <p:cNvSpPr txBox="1"/>
          <p:nvPr/>
        </p:nvSpPr>
        <p:spPr>
          <a:xfrm>
            <a:off x="6265659" y="5910785"/>
            <a:ext cx="3909848"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走进“</a:t>
            </a:r>
            <a:r>
              <a:rPr lang="en-US" altLang="zh-CN" sz="2800" dirty="0">
                <a:latin typeface="华文新魏" panose="02010800040101010101" pitchFamily="2" charset="-122"/>
                <a:ea typeface="华文新魏" panose="02010800040101010101" pitchFamily="2" charset="-122"/>
              </a:rPr>
              <a:t>4.0</a:t>
            </a:r>
            <a:r>
              <a:rPr lang="zh-CN" altLang="en-US" sz="2800" dirty="0">
                <a:latin typeface="华文新魏" panose="02010800040101010101" pitchFamily="2" charset="-122"/>
                <a:ea typeface="华文新魏" panose="02010800040101010101" pitchFamily="2" charset="-122"/>
              </a:rPr>
              <a:t>”的大学生活</a:t>
            </a:r>
          </a:p>
        </p:txBody>
      </p:sp>
    </p:spTree>
    <p:custDataLst>
      <p:tags r:id="rId1"/>
    </p:custDataLst>
    <p:extLst>
      <p:ext uri="{BB962C8B-B14F-4D97-AF65-F5344CB8AC3E}">
        <p14:creationId xmlns:p14="http://schemas.microsoft.com/office/powerpoint/2010/main" val="137072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5"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2" name="文本框 1">
            <a:extLst>
              <a:ext uri="{FF2B5EF4-FFF2-40B4-BE49-F238E27FC236}">
                <a16:creationId xmlns:a16="http://schemas.microsoft.com/office/drawing/2014/main" id="{F2D4641B-01F7-AB86-5EDB-14A06D884DBC}"/>
              </a:ext>
            </a:extLst>
          </p:cNvPr>
          <p:cNvSpPr txBox="1"/>
          <p:nvPr/>
        </p:nvSpPr>
        <p:spPr>
          <a:xfrm>
            <a:off x="4362734" y="2187812"/>
            <a:ext cx="3466531" cy="707886"/>
          </a:xfrm>
          <a:prstGeom prst="rect">
            <a:avLst/>
          </a:prstGeom>
          <a:noFill/>
        </p:spPr>
        <p:txBody>
          <a:bodyPr wrap="square" rtlCol="0">
            <a:spAutoFit/>
          </a:bodyPr>
          <a:lstStyle/>
          <a:p>
            <a:r>
              <a:rPr lang="zh-CN" altLang="en-US" sz="4000" strike="sngStrike" dirty="0">
                <a:latin typeface="华文新魏" panose="02010800040101010101" pitchFamily="2" charset="-122"/>
                <a:ea typeface="华文新魏" panose="02010800040101010101" pitchFamily="2" charset="-122"/>
              </a:rPr>
              <a:t>走进“</a:t>
            </a:r>
            <a:r>
              <a:rPr lang="en-US" altLang="zh-CN" sz="4000" strike="sngStrike" dirty="0">
                <a:latin typeface="华文新魏" panose="02010800040101010101" pitchFamily="2" charset="-122"/>
                <a:ea typeface="华文新魏" panose="02010800040101010101" pitchFamily="2" charset="-122"/>
              </a:rPr>
              <a:t>4.0</a:t>
            </a:r>
            <a:r>
              <a:rPr lang="zh-CN" altLang="en-US" sz="4000" strike="sngStrike" dirty="0">
                <a:latin typeface="华文新魏" panose="02010800040101010101" pitchFamily="2" charset="-122"/>
                <a:ea typeface="华文新魏" panose="02010800040101010101" pitchFamily="2" charset="-122"/>
              </a:rPr>
              <a:t>”</a:t>
            </a:r>
          </a:p>
        </p:txBody>
      </p:sp>
      <p:sp>
        <p:nvSpPr>
          <p:cNvPr id="3" name="文本框 2">
            <a:extLst>
              <a:ext uri="{FF2B5EF4-FFF2-40B4-BE49-F238E27FC236}">
                <a16:creationId xmlns:a16="http://schemas.microsoft.com/office/drawing/2014/main" id="{496EEB7E-558F-637F-4306-3EA4FFBBFC28}"/>
              </a:ext>
            </a:extLst>
          </p:cNvPr>
          <p:cNvSpPr txBox="1"/>
          <p:nvPr/>
        </p:nvSpPr>
        <p:spPr>
          <a:xfrm>
            <a:off x="1803434" y="3456154"/>
            <a:ext cx="7661288" cy="584775"/>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但是我可以教大家如何  </a:t>
            </a:r>
            <a:r>
              <a:rPr lang="zh-CN" altLang="en-US" sz="3200" dirty="0">
                <a:latin typeface="华文新魏" panose="02010800040101010101" pitchFamily="2" charset="-122"/>
                <a:ea typeface="华文新魏" panose="02010800040101010101" pitchFamily="2" charset="-122"/>
              </a:rPr>
              <a:t>走近 “</a:t>
            </a:r>
            <a:r>
              <a:rPr lang="en-US" altLang="zh-CN" sz="3200" dirty="0">
                <a:latin typeface="华文新魏" panose="02010800040101010101" pitchFamily="2" charset="-122"/>
                <a:ea typeface="华文新魏" panose="02010800040101010101" pitchFamily="2" charset="-122"/>
              </a:rPr>
              <a:t>4.0</a:t>
            </a:r>
            <a:r>
              <a:rPr lang="zh-CN" altLang="en-US" sz="3200" dirty="0">
                <a:latin typeface="华文新魏" panose="02010800040101010101" pitchFamily="2" charset="-122"/>
                <a:ea typeface="华文新魏" panose="02010800040101010101" pitchFamily="2" charset="-122"/>
              </a:rPr>
              <a:t>”的巨佬</a:t>
            </a:r>
            <a:endParaRPr lang="zh-CN" altLang="en-US" sz="2800" dirty="0">
              <a:latin typeface="华文新魏" panose="02010800040101010101" pitchFamily="2" charset="-122"/>
              <a:ea typeface="华文新魏" panose="02010800040101010101" pitchFamily="2" charset="-122"/>
            </a:endParaRPr>
          </a:p>
        </p:txBody>
      </p:sp>
      <p:pic>
        <p:nvPicPr>
          <p:cNvPr id="4" name="图片 3">
            <a:extLst>
              <a:ext uri="{FF2B5EF4-FFF2-40B4-BE49-F238E27FC236}">
                <a16:creationId xmlns:a16="http://schemas.microsoft.com/office/drawing/2014/main" id="{8C7D104E-AD45-DCAB-2737-09FEE9F9A7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042" y="5609262"/>
            <a:ext cx="2307030" cy="866313"/>
          </a:xfrm>
          <a:prstGeom prst="rect">
            <a:avLst/>
          </a:prstGeom>
        </p:spPr>
      </p:pic>
      <p:sp>
        <p:nvSpPr>
          <p:cNvPr id="5" name="文本框 4">
            <a:extLst>
              <a:ext uri="{FF2B5EF4-FFF2-40B4-BE49-F238E27FC236}">
                <a16:creationId xmlns:a16="http://schemas.microsoft.com/office/drawing/2014/main" id="{337A5A81-1E0A-AE67-0A91-DDF68DE11C2B}"/>
              </a:ext>
            </a:extLst>
          </p:cNvPr>
          <p:cNvSpPr txBox="1"/>
          <p:nvPr/>
        </p:nvSpPr>
        <p:spPr>
          <a:xfrm>
            <a:off x="1282986" y="2349486"/>
            <a:ext cx="3405020"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虽然我不知道怎么</a:t>
            </a:r>
          </a:p>
        </p:txBody>
      </p:sp>
    </p:spTree>
    <p:custDataLst>
      <p:tags r:id="rId1"/>
    </p:custDataLst>
    <p:extLst>
      <p:ext uri="{BB962C8B-B14F-4D97-AF65-F5344CB8AC3E}">
        <p14:creationId xmlns:p14="http://schemas.microsoft.com/office/powerpoint/2010/main" val="4179937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611229" y="5446165"/>
            <a:ext cx="8514616" cy="1746440"/>
          </a:xfrm>
          <a:prstGeom prst="rect">
            <a:avLst/>
          </a:prstGeom>
        </p:spPr>
      </p:pic>
      <p:sp>
        <p:nvSpPr>
          <p:cNvPr id="37" name="矩形 36"/>
          <p:cNvSpPr/>
          <p:nvPr/>
        </p:nvSpPr>
        <p:spPr>
          <a:xfrm>
            <a:off x="8556518" y="-1"/>
            <a:ext cx="2476006" cy="5446166"/>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sp>
        <p:nvSpPr>
          <p:cNvPr id="38" name="矩形 37"/>
          <p:cNvSpPr/>
          <p:nvPr/>
        </p:nvSpPr>
        <p:spPr>
          <a:xfrm>
            <a:off x="3611229" y="6831223"/>
            <a:ext cx="8606804" cy="69069"/>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sp>
        <p:nvSpPr>
          <p:cNvPr id="7" name="文本框 6"/>
          <p:cNvSpPr txBox="1"/>
          <p:nvPr/>
        </p:nvSpPr>
        <p:spPr>
          <a:xfrm>
            <a:off x="9045365" y="468808"/>
            <a:ext cx="1365760" cy="4154984"/>
          </a:xfrm>
          <a:prstGeom prst="rect">
            <a:avLst/>
          </a:prstGeom>
          <a:noFill/>
        </p:spPr>
        <p:txBody>
          <a:bodyPr wrap="square">
            <a:spAutoFit/>
          </a:bodyPr>
          <a:lstStyle/>
          <a:p>
            <a:pPr algn="ctr"/>
            <a:r>
              <a:rPr lang="zh-CN" sz="6600" dirty="0">
                <a:solidFill>
                  <a:schemeClr val="bg1"/>
                </a:solidFill>
                <a:latin typeface="方正粗黑宋简体" panose="02000000000000000000" charset="-122"/>
                <a:ea typeface="方正粗黑宋简体" panose="02000000000000000000" charset="-122"/>
              </a:rPr>
              <a:t>谢</a:t>
            </a:r>
            <a:endParaRPr lang="en-US" sz="6600" dirty="0">
              <a:solidFill>
                <a:schemeClr val="bg1"/>
              </a:solidFill>
              <a:latin typeface="方正粗黑宋简体" panose="02000000000000000000" charset="-122"/>
              <a:ea typeface="方正粗黑宋简体" panose="02000000000000000000" charset="-122"/>
            </a:endParaRPr>
          </a:p>
          <a:p>
            <a:pPr algn="ctr"/>
            <a:r>
              <a:rPr lang="zh-CN" sz="6600" dirty="0">
                <a:solidFill>
                  <a:schemeClr val="bg1"/>
                </a:solidFill>
                <a:latin typeface="方正粗黑宋简体" panose="02000000000000000000" charset="-122"/>
                <a:ea typeface="方正粗黑宋简体" panose="02000000000000000000" charset="-122"/>
              </a:rPr>
              <a:t>谢</a:t>
            </a:r>
            <a:endParaRPr lang="en-US" sz="6600" dirty="0">
              <a:solidFill>
                <a:schemeClr val="bg1"/>
              </a:solidFill>
              <a:latin typeface="方正粗黑宋简体" panose="02000000000000000000" charset="-122"/>
              <a:ea typeface="方正粗黑宋简体" panose="02000000000000000000" charset="-122"/>
            </a:endParaRPr>
          </a:p>
          <a:p>
            <a:pPr algn="ctr"/>
            <a:r>
              <a:rPr lang="zh-CN" altLang="en-US" sz="6600" dirty="0">
                <a:solidFill>
                  <a:schemeClr val="bg1"/>
                </a:solidFill>
                <a:latin typeface="方正粗黑宋简体" panose="02000000000000000000" charset="-122"/>
                <a:ea typeface="方正粗黑宋简体" panose="02000000000000000000" charset="-122"/>
              </a:rPr>
              <a:t>大家</a:t>
            </a:r>
            <a:endParaRPr lang="en-US" sz="6600" dirty="0">
              <a:solidFill>
                <a:schemeClr val="bg1"/>
              </a:solidFill>
              <a:latin typeface="方正粗黑宋简体" panose="02000000000000000000" charset="-122"/>
              <a:ea typeface="方正粗黑宋简体" panose="02000000000000000000" charset="-122"/>
            </a:endParaRPr>
          </a:p>
        </p:txBody>
      </p:sp>
      <p:pic>
        <p:nvPicPr>
          <p:cNvPr id="8" name="图片 7"/>
          <p:cNvPicPr>
            <a:picLocks noChangeAspect="1"/>
          </p:cNvPicPr>
          <p:nvPr/>
        </p:nvPicPr>
        <p:blipFill>
          <a:blip r:embed="rId4"/>
          <a:stretch>
            <a:fillRect/>
          </a:stretch>
        </p:blipFill>
        <p:spPr>
          <a:xfrm>
            <a:off x="8784925" y="4686884"/>
            <a:ext cx="1836080" cy="517206"/>
          </a:xfrm>
          <a:prstGeom prst="rect">
            <a:avLst/>
          </a:prstGeom>
        </p:spPr>
      </p:pic>
      <p:sp>
        <p:nvSpPr>
          <p:cNvPr id="31" name="矩形 30"/>
          <p:cNvSpPr/>
          <p:nvPr/>
        </p:nvSpPr>
        <p:spPr>
          <a:xfrm>
            <a:off x="0" y="6424069"/>
            <a:ext cx="400755" cy="436168"/>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sp>
        <p:nvSpPr>
          <p:cNvPr id="13" name="文本框 12">
            <a:extLst>
              <a:ext uri="{FF2B5EF4-FFF2-40B4-BE49-F238E27FC236}">
                <a16:creationId xmlns:a16="http://schemas.microsoft.com/office/drawing/2014/main" id="{DAE52008-E364-0829-C260-56A911792AD4}"/>
              </a:ext>
            </a:extLst>
          </p:cNvPr>
          <p:cNvSpPr txBox="1"/>
          <p:nvPr/>
        </p:nvSpPr>
        <p:spPr>
          <a:xfrm>
            <a:off x="1220877" y="4362182"/>
            <a:ext cx="3084746"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祝大家绩点高高</a:t>
            </a:r>
            <a:r>
              <a:rPr lang="en-US" altLang="zh-CN" sz="2800" dirty="0">
                <a:latin typeface="华文新魏" panose="02010800040101010101" pitchFamily="2" charset="-122"/>
                <a:ea typeface="华文新魏" panose="02010800040101010101" pitchFamily="2" charset="-122"/>
              </a:rPr>
              <a:t>~</a:t>
            </a:r>
            <a:endParaRPr lang="zh-CN" altLang="en-US" sz="2800" dirty="0">
              <a:latin typeface="华文新魏" panose="02010800040101010101" pitchFamily="2" charset="-122"/>
              <a:ea typeface="华文新魏" panose="02010800040101010101" pitchFamily="2" charset="-122"/>
            </a:endParaRPr>
          </a:p>
        </p:txBody>
      </p:sp>
      <p:sp>
        <p:nvSpPr>
          <p:cNvPr id="6" name="文本框 5">
            <a:extLst>
              <a:ext uri="{FF2B5EF4-FFF2-40B4-BE49-F238E27FC236}">
                <a16:creationId xmlns:a16="http://schemas.microsoft.com/office/drawing/2014/main" id="{5FA5D62D-8A1F-838A-1C4F-9FC67F4FBFAE}"/>
              </a:ext>
            </a:extLst>
          </p:cNvPr>
          <p:cNvSpPr txBox="1"/>
          <p:nvPr/>
        </p:nvSpPr>
        <p:spPr>
          <a:xfrm>
            <a:off x="1220877" y="5026551"/>
            <a:ext cx="6933646"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祝大家都能拥抱充实而愉快的大学生活</a:t>
            </a:r>
            <a:r>
              <a:rPr lang="en-US" altLang="zh-CN" sz="2800" dirty="0">
                <a:latin typeface="华文新魏" panose="02010800040101010101" pitchFamily="2" charset="-122"/>
                <a:ea typeface="华文新魏" panose="02010800040101010101" pitchFamily="2" charset="-122"/>
              </a:rPr>
              <a:t>~</a:t>
            </a:r>
            <a:endParaRPr lang="zh-CN" altLang="en-US" sz="2800" dirty="0">
              <a:latin typeface="华文新魏" panose="02010800040101010101" pitchFamily="2" charset="-122"/>
              <a:ea typeface="华文新魏" panose="02010800040101010101" pitchFamily="2" charset="-122"/>
            </a:endParaRPr>
          </a:p>
        </p:txBody>
      </p:sp>
      <p:sp>
        <p:nvSpPr>
          <p:cNvPr id="9" name="文本框 8">
            <a:extLst>
              <a:ext uri="{FF2B5EF4-FFF2-40B4-BE49-F238E27FC236}">
                <a16:creationId xmlns:a16="http://schemas.microsoft.com/office/drawing/2014/main" id="{C6C74B50-A3B7-9958-08B5-93B517F5A26A}"/>
              </a:ext>
            </a:extLst>
          </p:cNvPr>
          <p:cNvSpPr txBox="1"/>
          <p:nvPr/>
        </p:nvSpPr>
        <p:spPr>
          <a:xfrm>
            <a:off x="1308240" y="5607353"/>
            <a:ext cx="4107176" cy="954107"/>
          </a:xfrm>
          <a:prstGeom prst="rect">
            <a:avLst/>
          </a:prstGeom>
          <a:noFill/>
        </p:spPr>
        <p:txBody>
          <a:bodyPr wrap="square" rtlCol="0">
            <a:spAutoFit/>
          </a:bodyPr>
          <a:lstStyle/>
          <a:p>
            <a:r>
              <a:rPr lang="en-US" altLang="zh-CN" sz="2800" b="1" dirty="0">
                <a:latin typeface="Trebuchet MS" panose="020B0603020202020204" pitchFamily="34" charset="0"/>
              </a:rPr>
              <a:t>@</a:t>
            </a:r>
            <a:r>
              <a:rPr lang="zh-CN" altLang="en-US" sz="2800" b="1" dirty="0">
                <a:latin typeface="楷体" panose="02010609060101010101" pitchFamily="49" charset="-122"/>
                <a:ea typeface="楷体" panose="02010609060101010101" pitchFamily="49" charset="-122"/>
              </a:rPr>
              <a:t>周子瑄</a:t>
            </a:r>
            <a:endParaRPr lang="en-US" altLang="zh-CN" sz="2800" b="1" dirty="0">
              <a:latin typeface="楷体" panose="02010609060101010101" pitchFamily="49" charset="-122"/>
              <a:ea typeface="楷体" panose="02010609060101010101" pitchFamily="49" charset="-122"/>
            </a:endParaRPr>
          </a:p>
          <a:p>
            <a:r>
              <a:rPr lang="en-US" altLang="zh-CN" sz="2800" dirty="0">
                <a:latin typeface="华文新魏" panose="02010800040101010101" pitchFamily="2" charset="-122"/>
                <a:ea typeface="华文新魏" panose="02010800040101010101" pitchFamily="2" charset="-122"/>
              </a:rPr>
              <a:t>WeChat</a:t>
            </a:r>
            <a:r>
              <a:rPr lang="zh-CN" altLang="en-US" sz="2800" dirty="0">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17764201357</a:t>
            </a:r>
            <a:endParaRPr lang="zh-CN" altLang="en-US" sz="2800" dirty="0">
              <a:latin typeface="华文新魏" panose="02010800040101010101" pitchFamily="2" charset="-122"/>
              <a:ea typeface="华文新魏" panose="02010800040101010101" pitchFamily="2" charset="-122"/>
            </a:endParaRPr>
          </a:p>
        </p:txBody>
      </p:sp>
      <p:sp>
        <p:nvSpPr>
          <p:cNvPr id="11" name="箭头: 右 10">
            <a:extLst>
              <a:ext uri="{FF2B5EF4-FFF2-40B4-BE49-F238E27FC236}">
                <a16:creationId xmlns:a16="http://schemas.microsoft.com/office/drawing/2014/main" id="{CD634D56-CBBB-59CA-588F-F5AD0F15E9B7}"/>
              </a:ext>
            </a:extLst>
          </p:cNvPr>
          <p:cNvSpPr/>
          <p:nvPr/>
        </p:nvSpPr>
        <p:spPr>
          <a:xfrm rot="10800000">
            <a:off x="4444359" y="1310647"/>
            <a:ext cx="342051" cy="22261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FB01640B-81C4-1073-0635-B2C393167C07}"/>
              </a:ext>
            </a:extLst>
          </p:cNvPr>
          <p:cNvGrpSpPr/>
          <p:nvPr/>
        </p:nvGrpSpPr>
        <p:grpSpPr>
          <a:xfrm>
            <a:off x="1720962" y="194208"/>
            <a:ext cx="5446794" cy="3898211"/>
            <a:chOff x="400755" y="192343"/>
            <a:chExt cx="5446794" cy="3898211"/>
          </a:xfrm>
        </p:grpSpPr>
        <p:pic>
          <p:nvPicPr>
            <p:cNvPr id="2" name="图片 1">
              <a:extLst>
                <a:ext uri="{FF2B5EF4-FFF2-40B4-BE49-F238E27FC236}">
                  <a16:creationId xmlns:a16="http://schemas.microsoft.com/office/drawing/2014/main" id="{38A46E25-D0AF-9CB7-28EA-6D19EFA72754}"/>
                </a:ext>
              </a:extLst>
            </p:cNvPr>
            <p:cNvPicPr>
              <a:picLocks noChangeAspect="1"/>
            </p:cNvPicPr>
            <p:nvPr/>
          </p:nvPicPr>
          <p:blipFill rotWithShape="1">
            <a:blip r:embed="rId5"/>
            <a:srcRect r="5507"/>
            <a:stretch/>
          </p:blipFill>
          <p:spPr>
            <a:xfrm>
              <a:off x="400755" y="192343"/>
              <a:ext cx="5136095" cy="3898211"/>
            </a:xfrm>
            <a:prstGeom prst="rect">
              <a:avLst/>
            </a:prstGeom>
          </p:spPr>
        </p:pic>
        <p:sp>
          <p:nvSpPr>
            <p:cNvPr id="4" name="文本框 3">
              <a:extLst>
                <a:ext uri="{FF2B5EF4-FFF2-40B4-BE49-F238E27FC236}">
                  <a16:creationId xmlns:a16="http://schemas.microsoft.com/office/drawing/2014/main" id="{57EFA261-3B6F-A104-BF92-C6531ECCAAD0}"/>
                </a:ext>
              </a:extLst>
            </p:cNvPr>
            <p:cNvSpPr txBox="1"/>
            <p:nvPr/>
          </p:nvSpPr>
          <p:spPr>
            <a:xfrm>
              <a:off x="4728082" y="1160342"/>
              <a:ext cx="1057841" cy="523220"/>
            </a:xfrm>
            <a:prstGeom prst="rect">
              <a:avLst/>
            </a:prstGeom>
            <a:noFill/>
          </p:spPr>
          <p:txBody>
            <a:bodyPr wrap="square" rtlCol="0">
              <a:spAutoFit/>
            </a:bodyPr>
            <a:lstStyle/>
            <a:p>
              <a:r>
                <a:rPr lang="en-US" altLang="zh-CN" sz="2800" b="1" dirty="0"/>
                <a:t>4.00</a:t>
              </a:r>
              <a:endParaRPr lang="zh-CN" altLang="en-US" sz="2800" b="1" dirty="0"/>
            </a:p>
          </p:txBody>
        </p:sp>
        <p:sp>
          <p:nvSpPr>
            <p:cNvPr id="5" name="文本框 4">
              <a:extLst>
                <a:ext uri="{FF2B5EF4-FFF2-40B4-BE49-F238E27FC236}">
                  <a16:creationId xmlns:a16="http://schemas.microsoft.com/office/drawing/2014/main" id="{7F9375B0-A0E2-F36F-E41A-3A89FAA21E2C}"/>
                </a:ext>
              </a:extLst>
            </p:cNvPr>
            <p:cNvSpPr txBox="1"/>
            <p:nvPr/>
          </p:nvSpPr>
          <p:spPr>
            <a:xfrm>
              <a:off x="4728082" y="3567334"/>
              <a:ext cx="1119467" cy="523220"/>
            </a:xfrm>
            <a:prstGeom prst="rect">
              <a:avLst/>
            </a:prstGeom>
            <a:noFill/>
          </p:spPr>
          <p:txBody>
            <a:bodyPr wrap="square" rtlCol="0">
              <a:spAutoFit/>
            </a:bodyPr>
            <a:lstStyle/>
            <a:p>
              <a:r>
                <a:rPr lang="en-US" altLang="zh-CN" sz="2800" b="1" dirty="0"/>
                <a:t>3.95</a:t>
              </a:r>
              <a:endParaRPr lang="zh-CN" altLang="en-US" sz="2800" b="1" dirty="0"/>
            </a:p>
          </p:txBody>
        </p:sp>
        <p:sp>
          <p:nvSpPr>
            <p:cNvPr id="12" name="箭头: 右 11">
              <a:extLst>
                <a:ext uri="{FF2B5EF4-FFF2-40B4-BE49-F238E27FC236}">
                  <a16:creationId xmlns:a16="http://schemas.microsoft.com/office/drawing/2014/main" id="{A1D244A0-EB8C-5B85-7F9A-B307C1847BE3}"/>
                </a:ext>
              </a:extLst>
            </p:cNvPr>
            <p:cNvSpPr/>
            <p:nvPr/>
          </p:nvSpPr>
          <p:spPr>
            <a:xfrm rot="10800000">
              <a:off x="4406521" y="3740935"/>
              <a:ext cx="342051" cy="22261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7E6F1B87-9939-4845-565E-21C366E0F123}"/>
                </a:ext>
              </a:extLst>
            </p:cNvPr>
            <p:cNvSpPr/>
            <p:nvPr/>
          </p:nvSpPr>
          <p:spPr>
            <a:xfrm rot="10800000">
              <a:off x="4406521" y="2174577"/>
              <a:ext cx="342051" cy="22261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1ACC1AA-6D20-2539-A73F-8831F3DC555B}"/>
                </a:ext>
              </a:extLst>
            </p:cNvPr>
            <p:cNvSpPr txBox="1"/>
            <p:nvPr/>
          </p:nvSpPr>
          <p:spPr>
            <a:xfrm>
              <a:off x="4736830" y="1872407"/>
              <a:ext cx="955369" cy="830997"/>
            </a:xfrm>
            <a:prstGeom prst="rect">
              <a:avLst/>
            </a:prstGeom>
            <a:noFill/>
          </p:spPr>
          <p:txBody>
            <a:bodyPr wrap="square" rtlCol="0">
              <a:spAutoFit/>
            </a:bodyPr>
            <a:lstStyle/>
            <a:p>
              <a:r>
                <a:rPr lang="zh-CN" altLang="en-US" sz="2400" b="1" dirty="0"/>
                <a:t>你的</a:t>
              </a:r>
              <a:r>
                <a:rPr lang="en-US" altLang="zh-CN" sz="2400" b="1" dirty="0"/>
                <a:t>GPA</a:t>
              </a:r>
              <a:endParaRPr lang="zh-CN" altLang="en-US" sz="2400" b="1" dirty="0"/>
            </a:p>
          </p:txBody>
        </p:sp>
      </p:grpSp>
      <p:sp>
        <p:nvSpPr>
          <p:cNvPr id="17" name="箭头: 右 16">
            <a:extLst>
              <a:ext uri="{FF2B5EF4-FFF2-40B4-BE49-F238E27FC236}">
                <a16:creationId xmlns:a16="http://schemas.microsoft.com/office/drawing/2014/main" id="{9F98E03A-034E-217D-CDD6-C54BD98734B4}"/>
              </a:ext>
            </a:extLst>
          </p:cNvPr>
          <p:cNvSpPr/>
          <p:nvPr/>
        </p:nvSpPr>
        <p:spPr>
          <a:xfrm rot="10800000">
            <a:off x="5714986" y="1346490"/>
            <a:ext cx="342051" cy="22261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srcRect t="7497" b="5284"/>
          <a:stretch>
            <a:fillRect/>
          </a:stretch>
        </p:blipFill>
        <p:spPr>
          <a:xfrm>
            <a:off x="-31972" y="0"/>
            <a:ext cx="12223971" cy="6945013"/>
          </a:xfrm>
          <a:prstGeom prst="rect">
            <a:avLst/>
          </a:prstGeom>
        </p:spPr>
      </p:pic>
      <p:sp>
        <p:nvSpPr>
          <p:cNvPr id="20" name="Text Placeholder 5"/>
          <p:cNvSpPr txBox="1"/>
          <p:nvPr/>
        </p:nvSpPr>
        <p:spPr>
          <a:xfrm>
            <a:off x="1203150" y="2431443"/>
            <a:ext cx="2557516" cy="587417"/>
          </a:xfrm>
          <a:prstGeom prst="rect">
            <a:avLst/>
          </a:prstGeom>
        </p:spPr>
        <p:txBody>
          <a:bodyPr/>
          <a:lstStyle>
            <a:lvl1pPr marL="228600" lvl="0" indent="-228600" algn="l" defTabSz="914400">
              <a:lnSpc>
                <a:spcPct val="90000"/>
              </a:lnSpc>
              <a:spcBef>
                <a:spcPts val="1000"/>
              </a:spcBef>
              <a:buFont typeface="Arial" panose="020B0604020202020204" pitchFamily="34" charset="0"/>
              <a:buChar char="•"/>
              <a:defRPr sz="2800" kern="1200">
                <a:solidFill>
                  <a:schemeClr val="tx1"/>
                </a:solidFill>
                <a:latin typeface="思源黑体 CN Light"/>
                <a:ea typeface="思源黑体 CN Regular"/>
              </a:defRPr>
            </a:lvl1pPr>
            <a:lvl2pPr marL="685800" lvl="1" indent="-228600" algn="l" defTabSz="914400">
              <a:lnSpc>
                <a:spcPct val="90000"/>
              </a:lnSpc>
              <a:spcBef>
                <a:spcPts val="500"/>
              </a:spcBef>
              <a:buFont typeface="Arial" panose="020B0604020202020204" pitchFamily="34" charset="0"/>
              <a:buChar char="•"/>
              <a:defRPr sz="2400" kern="1200">
                <a:solidFill>
                  <a:schemeClr val="tx1"/>
                </a:solidFill>
                <a:latin typeface="思源黑体 CN Light"/>
                <a:ea typeface="思源黑体 CN Regular"/>
              </a:defRPr>
            </a:lvl2pPr>
            <a:lvl3pPr marL="1143000" lvl="2" indent="-228600" algn="l" defTabSz="914400">
              <a:lnSpc>
                <a:spcPct val="90000"/>
              </a:lnSpc>
              <a:spcBef>
                <a:spcPts val="500"/>
              </a:spcBef>
              <a:buFont typeface="Arial" panose="020B0604020202020204" pitchFamily="34" charset="0"/>
              <a:buChar char="•"/>
              <a:defRPr sz="2000" kern="1200">
                <a:solidFill>
                  <a:schemeClr val="tx1"/>
                </a:solidFill>
                <a:latin typeface="思源黑体 CN Light"/>
                <a:ea typeface="思源黑体 CN Regular"/>
              </a:defRPr>
            </a:lvl3pPr>
            <a:lvl4pPr marL="1600200" lvl="3"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4pPr>
            <a:lvl5pPr marL="2057400" lvl="4"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5pPr>
            <a:lvl6pPr marL="2514600" lvl="5"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6pPr>
            <a:lvl7pPr marL="2971800" lvl="6"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7pPr>
            <a:lvl8pPr marL="3429000" lvl="7"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8pPr>
            <a:lvl9pPr marL="3886200" lvl="8" indent="-228600" algn="l" defTabSz="914400">
              <a:lnSpc>
                <a:spcPct val="90000"/>
              </a:lnSpc>
              <a:spcBef>
                <a:spcPts val="500"/>
              </a:spcBef>
              <a:buFont typeface="Arial" panose="020B0604020202020204" pitchFamily="34" charset="0"/>
              <a:buChar char="•"/>
              <a:defRPr sz="1800" kern="1200">
                <a:solidFill>
                  <a:schemeClr val="tx1"/>
                </a:solidFill>
                <a:latin typeface="思源黑体 CN Light"/>
                <a:ea typeface="思源黑体 CN Regular"/>
              </a:defRPr>
            </a:lvl9pPr>
          </a:lstStyle>
          <a:p>
            <a:pPr marL="0" indent="0">
              <a:buNone/>
            </a:pPr>
            <a:r>
              <a:rPr lang="en-US" sz="5400" b="1" dirty="0">
                <a:solidFill>
                  <a:schemeClr val="bg1"/>
                </a:solidFill>
                <a:latin typeface="Source Han Serif SC Heavy"/>
                <a:ea typeface="Source Han Serif SC Heavy"/>
              </a:rPr>
              <a:t>01</a:t>
            </a:r>
            <a:endParaRPr lang="ko-KR" sz="5400" b="1" dirty="0">
              <a:solidFill>
                <a:schemeClr val="bg1"/>
              </a:solidFill>
              <a:latin typeface="Source Han Serif SC Heavy"/>
              <a:ea typeface="Source Han Serif SC Heavy"/>
            </a:endParaRPr>
          </a:p>
        </p:txBody>
      </p:sp>
      <p:cxnSp>
        <p:nvCxnSpPr>
          <p:cNvPr id="30" name="Straight Connector 11"/>
          <p:cNvCxnSpPr/>
          <p:nvPr/>
        </p:nvCxnSpPr>
        <p:spPr>
          <a:xfrm>
            <a:off x="1203150" y="3268570"/>
            <a:ext cx="4615759" cy="0"/>
          </a:xfrm>
          <a:prstGeom prst="line">
            <a:avLst/>
          </a:prstGeom>
          <a:ln w="28575">
            <a:solidFill>
              <a:schemeClr val="bg1"/>
            </a:solidFill>
            <a:prstDash val="solid"/>
            <a:miter/>
          </a:ln>
        </p:spPr>
      </p:cxnSp>
      <p:sp>
        <p:nvSpPr>
          <p:cNvPr id="43" name="矩形8435759"/>
          <p:cNvSpPr/>
          <p:nvPr/>
        </p:nvSpPr>
        <p:spPr>
          <a:xfrm>
            <a:off x="2018050" y="2431443"/>
            <a:ext cx="3070071" cy="830997"/>
          </a:xfrm>
          <a:prstGeom prst="rect">
            <a:avLst/>
          </a:prstGeom>
        </p:spPr>
        <p:txBody>
          <a:bodyPr wrap="none">
            <a:spAutoFit/>
          </a:bodyPr>
          <a:lstStyle/>
          <a:p>
            <a:r>
              <a:rPr lang="zh-CN" altLang="en-US" sz="4800" b="1" spc="-300" dirty="0">
                <a:solidFill>
                  <a:schemeClr val="bg1"/>
                </a:solidFill>
                <a:latin typeface="Source Han Serif SC Heavy"/>
                <a:ea typeface="Source Han Serif SC Heavy"/>
              </a:rPr>
              <a:t>求助与交流</a:t>
            </a:r>
          </a:p>
        </p:txBody>
      </p:sp>
      <p:pic>
        <p:nvPicPr>
          <p:cNvPr id="6" name="图片 5"/>
          <p:cNvPicPr>
            <a:picLocks noChangeAspect="1"/>
          </p:cNvPicPr>
          <p:nvPr/>
        </p:nvPicPr>
        <p:blipFill>
          <a:blip r:embed="rId4"/>
          <a:stretch>
            <a:fillRect/>
          </a:stretch>
        </p:blipFill>
        <p:spPr>
          <a:xfrm>
            <a:off x="9764212" y="6123214"/>
            <a:ext cx="1758315" cy="495300"/>
          </a:xfrm>
          <a:prstGeom prst="rect">
            <a:avLst/>
          </a:prstGeom>
        </p:spPr>
      </p:pic>
    </p:spTree>
    <p:extLst>
      <p:ext uri="{BB962C8B-B14F-4D97-AF65-F5344CB8AC3E}">
        <p14:creationId xmlns:p14="http://schemas.microsoft.com/office/powerpoint/2010/main" val="342258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8" name="文本框 7">
            <a:extLst>
              <a:ext uri="{FF2B5EF4-FFF2-40B4-BE49-F238E27FC236}">
                <a16:creationId xmlns:a16="http://schemas.microsoft.com/office/drawing/2014/main" id="{97624B89-BA92-4E30-1469-1FCD0C38950A}"/>
              </a:ext>
            </a:extLst>
          </p:cNvPr>
          <p:cNvSpPr txBox="1"/>
          <p:nvPr/>
        </p:nvSpPr>
        <p:spPr>
          <a:xfrm>
            <a:off x="979099" y="1550477"/>
            <a:ext cx="5003214" cy="58477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巨佬是用来干什么的？</a:t>
            </a:r>
          </a:p>
        </p:txBody>
      </p:sp>
      <p:sp>
        <p:nvSpPr>
          <p:cNvPr id="10" name="文本框 9">
            <a:extLst>
              <a:ext uri="{FF2B5EF4-FFF2-40B4-BE49-F238E27FC236}">
                <a16:creationId xmlns:a16="http://schemas.microsoft.com/office/drawing/2014/main" id="{9CAD7C86-B7AD-BA71-7B20-B7107ABCCCBF}"/>
              </a:ext>
            </a:extLst>
          </p:cNvPr>
          <p:cNvSpPr txBox="1"/>
          <p:nvPr/>
        </p:nvSpPr>
        <p:spPr>
          <a:xfrm>
            <a:off x="979098" y="2324795"/>
            <a:ext cx="4808767" cy="58477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首先，当然是用来</a:t>
            </a:r>
            <a:r>
              <a:rPr lang="zh-CN" altLang="en-US" sz="3200" dirty="0">
                <a:solidFill>
                  <a:srgbClr val="FF0000"/>
                </a:solidFill>
                <a:latin typeface="华文新魏" panose="02010800040101010101" pitchFamily="2" charset="-122"/>
                <a:ea typeface="华文新魏" panose="02010800040101010101" pitchFamily="2" charset="-122"/>
              </a:rPr>
              <a:t>膜</a:t>
            </a:r>
            <a:r>
              <a:rPr lang="zh-CN" altLang="en-US" sz="3200" dirty="0">
                <a:latin typeface="华文新魏" panose="02010800040101010101" pitchFamily="2" charset="-122"/>
                <a:ea typeface="华文新魏" panose="02010800040101010101" pitchFamily="2" charset="-122"/>
              </a:rPr>
              <a:t>的</a:t>
            </a: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7" name="标题 1">
            <a:extLst>
              <a:ext uri="{FF2B5EF4-FFF2-40B4-BE49-F238E27FC236}">
                <a16:creationId xmlns:a16="http://schemas.microsoft.com/office/drawing/2014/main" id="{2996260E-6F9D-BA81-D97C-88EBAD537189}"/>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走近 “</a:t>
            </a:r>
            <a:r>
              <a:rPr lang="en-US" altLang="zh-CN" sz="2800" dirty="0">
                <a:latin typeface="华文行楷" panose="02010800040101010101" pitchFamily="2" charset="-122"/>
                <a:ea typeface="华文行楷" panose="02010800040101010101" pitchFamily="2" charset="-122"/>
              </a:rPr>
              <a:t>4.0”</a:t>
            </a:r>
            <a:r>
              <a:rPr lang="zh-CN" altLang="en-US" sz="2800" dirty="0">
                <a:latin typeface="华文行楷" panose="02010800040101010101" pitchFamily="2" charset="-122"/>
                <a:ea typeface="华文行楷" panose="02010800040101010101" pitchFamily="2" charset="-122"/>
              </a:rPr>
              <a:t>的巨佬</a:t>
            </a:r>
          </a:p>
        </p:txBody>
      </p:sp>
      <p:pic>
        <p:nvPicPr>
          <p:cNvPr id="19" name="图片 18">
            <a:extLst>
              <a:ext uri="{FF2B5EF4-FFF2-40B4-BE49-F238E27FC236}">
                <a16:creationId xmlns:a16="http://schemas.microsoft.com/office/drawing/2014/main" id="{B9F4B4E6-2757-BE8A-1432-313037C775D7}"/>
              </a:ext>
            </a:extLst>
          </p:cNvPr>
          <p:cNvPicPr>
            <a:picLocks noChangeAspect="1"/>
          </p:cNvPicPr>
          <p:nvPr/>
        </p:nvPicPr>
        <p:blipFill rotWithShape="1">
          <a:blip r:embed="rId6">
            <a:extLst>
              <a:ext uri="{28A0092B-C50C-407E-A947-70E740481C1C}">
                <a14:useLocalDpi xmlns:a14="http://schemas.microsoft.com/office/drawing/2010/main" val="0"/>
              </a:ext>
            </a:extLst>
          </a:blip>
          <a:srcRect l="18186" t="15670" b="35323"/>
          <a:stretch/>
        </p:blipFill>
        <p:spPr>
          <a:xfrm>
            <a:off x="5545697" y="1385319"/>
            <a:ext cx="3967513" cy="5228354"/>
          </a:xfrm>
          <a:prstGeom prst="rect">
            <a:avLst/>
          </a:prstGeom>
        </p:spPr>
      </p:pic>
      <p:pic>
        <p:nvPicPr>
          <p:cNvPr id="21" name="图片 20">
            <a:extLst>
              <a:ext uri="{FF2B5EF4-FFF2-40B4-BE49-F238E27FC236}">
                <a16:creationId xmlns:a16="http://schemas.microsoft.com/office/drawing/2014/main" id="{781D0936-2F07-0321-09C0-D31F863498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4666" y="3191804"/>
            <a:ext cx="4223244" cy="3167433"/>
          </a:xfrm>
          <a:prstGeom prst="rect">
            <a:avLst/>
          </a:prstGeom>
        </p:spPr>
      </p:pic>
    </p:spTree>
    <p:custDataLst>
      <p:tags r:id="rId1"/>
    </p:custDataLst>
    <p:extLst>
      <p:ext uri="{BB962C8B-B14F-4D97-AF65-F5344CB8AC3E}">
        <p14:creationId xmlns:p14="http://schemas.microsoft.com/office/powerpoint/2010/main" val="212709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走近 “</a:t>
            </a:r>
            <a:r>
              <a:rPr lang="en-US" altLang="zh-CN" sz="2800" dirty="0">
                <a:latin typeface="华文行楷" panose="02010800040101010101" pitchFamily="2" charset="-122"/>
                <a:ea typeface="华文行楷" panose="02010800040101010101" pitchFamily="2" charset="-122"/>
              </a:rPr>
              <a:t>4.0”</a:t>
            </a:r>
            <a:r>
              <a:rPr lang="zh-CN" altLang="en-US" sz="2800" dirty="0">
                <a:latin typeface="华文行楷" panose="02010800040101010101" pitchFamily="2" charset="-122"/>
                <a:ea typeface="华文行楷" panose="02010800040101010101" pitchFamily="2" charset="-122"/>
              </a:rPr>
              <a:t>的巨佬</a:t>
            </a:r>
          </a:p>
        </p:txBody>
      </p:sp>
      <p:pic>
        <p:nvPicPr>
          <p:cNvPr id="10" name="图片 9">
            <a:extLst>
              <a:ext uri="{FF2B5EF4-FFF2-40B4-BE49-F238E27FC236}">
                <a16:creationId xmlns:a16="http://schemas.microsoft.com/office/drawing/2014/main" id="{9AFD6B0D-24B5-4593-FECB-E8F2372022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2798" y="2388498"/>
            <a:ext cx="4001673" cy="4001673"/>
          </a:xfrm>
          <a:prstGeom prst="rect">
            <a:avLst/>
          </a:prstGeom>
        </p:spPr>
      </p:pic>
      <p:sp>
        <p:nvSpPr>
          <p:cNvPr id="13" name="文本框 12">
            <a:extLst>
              <a:ext uri="{FF2B5EF4-FFF2-40B4-BE49-F238E27FC236}">
                <a16:creationId xmlns:a16="http://schemas.microsoft.com/office/drawing/2014/main" id="{EB7691DD-C717-A031-EE9B-88530851DB54}"/>
              </a:ext>
            </a:extLst>
          </p:cNvPr>
          <p:cNvSpPr txBox="1"/>
          <p:nvPr/>
        </p:nvSpPr>
        <p:spPr>
          <a:xfrm>
            <a:off x="1576315" y="1453487"/>
            <a:ext cx="4210335" cy="584775"/>
          </a:xfrm>
          <a:prstGeom prst="rect">
            <a:avLst/>
          </a:prstGeom>
          <a:noFill/>
        </p:spPr>
        <p:txBody>
          <a:bodyPr wrap="square" rtlCol="0">
            <a:spAutoFit/>
          </a:bodyPr>
          <a:lstStyle/>
          <a:p>
            <a:r>
              <a:rPr lang="zh-CN" altLang="en-US" sz="3200" dirty="0">
                <a:latin typeface="华文新魏" panose="02010800040101010101" pitchFamily="2" charset="-122"/>
                <a:ea typeface="华文新魏" panose="02010800040101010101" pitchFamily="2" charset="-122"/>
              </a:rPr>
              <a:t>其次，是用来</a:t>
            </a:r>
            <a:r>
              <a:rPr lang="zh-CN" altLang="en-US" sz="3200" dirty="0">
                <a:solidFill>
                  <a:srgbClr val="FF0000"/>
                </a:solidFill>
                <a:latin typeface="华文新魏" panose="02010800040101010101" pitchFamily="2" charset="-122"/>
                <a:ea typeface="华文新魏" panose="02010800040101010101" pitchFamily="2" charset="-122"/>
              </a:rPr>
              <a:t>问</a:t>
            </a:r>
            <a:r>
              <a:rPr lang="zh-CN" altLang="en-US" sz="3200" dirty="0">
                <a:latin typeface="华文新魏" panose="02010800040101010101" pitchFamily="2" charset="-122"/>
                <a:ea typeface="华文新魏" panose="02010800040101010101" pitchFamily="2" charset="-122"/>
              </a:rPr>
              <a:t>的</a:t>
            </a:r>
          </a:p>
        </p:txBody>
      </p:sp>
      <p:sp>
        <p:nvSpPr>
          <p:cNvPr id="2" name="文本框 1">
            <a:extLst>
              <a:ext uri="{FF2B5EF4-FFF2-40B4-BE49-F238E27FC236}">
                <a16:creationId xmlns:a16="http://schemas.microsoft.com/office/drawing/2014/main" id="{81BBFA10-E9F4-C572-5C96-0C4D36C60155}"/>
              </a:ext>
            </a:extLst>
          </p:cNvPr>
          <p:cNvSpPr txBox="1"/>
          <p:nvPr/>
        </p:nvSpPr>
        <p:spPr>
          <a:xfrm>
            <a:off x="1719167" y="2644170"/>
            <a:ext cx="2156723" cy="1569660"/>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“花言巧语法”</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“卖惨痛哭法”</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“以物易物法”</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“真诚必杀法”</a:t>
            </a:r>
            <a:endParaRPr lang="zh-CN" altLang="en-US" sz="3200" dirty="0">
              <a:latin typeface="华文新魏" panose="02010800040101010101" pitchFamily="2" charset="-122"/>
              <a:ea typeface="华文新魏" panose="02010800040101010101" pitchFamily="2" charset="-122"/>
            </a:endParaRPr>
          </a:p>
        </p:txBody>
      </p:sp>
      <p:pic>
        <p:nvPicPr>
          <p:cNvPr id="4" name="内容占位符 4">
            <a:extLst>
              <a:ext uri="{FF2B5EF4-FFF2-40B4-BE49-F238E27FC236}">
                <a16:creationId xmlns:a16="http://schemas.microsoft.com/office/drawing/2014/main" id="{F34D7495-94A8-6436-C3FA-A9AAB40B3D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1246" y="1453487"/>
            <a:ext cx="1004273" cy="4118720"/>
          </a:xfrm>
          <a:prstGeom prst="rect">
            <a:avLst/>
          </a:prstGeom>
        </p:spPr>
      </p:pic>
    </p:spTree>
    <p:custDataLst>
      <p:tags r:id="rId1"/>
    </p:custDataLst>
    <p:extLst>
      <p:ext uri="{BB962C8B-B14F-4D97-AF65-F5344CB8AC3E}">
        <p14:creationId xmlns:p14="http://schemas.microsoft.com/office/powerpoint/2010/main" val="371064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走近 “</a:t>
            </a:r>
            <a:r>
              <a:rPr lang="en-US" altLang="zh-CN" sz="2800" dirty="0">
                <a:latin typeface="华文行楷" panose="02010800040101010101" pitchFamily="2" charset="-122"/>
                <a:ea typeface="华文行楷" panose="02010800040101010101" pitchFamily="2" charset="-122"/>
              </a:rPr>
              <a:t>4.0”</a:t>
            </a:r>
            <a:r>
              <a:rPr lang="zh-CN" altLang="en-US" sz="2800" dirty="0">
                <a:latin typeface="华文行楷" panose="02010800040101010101" pitchFamily="2" charset="-122"/>
                <a:ea typeface="华文行楷" panose="02010800040101010101" pitchFamily="2" charset="-122"/>
              </a:rPr>
              <a:t>的巨佬</a:t>
            </a:r>
          </a:p>
        </p:txBody>
      </p:sp>
      <p:pic>
        <p:nvPicPr>
          <p:cNvPr id="2" name="图片 1">
            <a:extLst>
              <a:ext uri="{FF2B5EF4-FFF2-40B4-BE49-F238E27FC236}">
                <a16:creationId xmlns:a16="http://schemas.microsoft.com/office/drawing/2014/main" id="{4D173621-5315-90FE-D4C7-9B6B9F5012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60144"/>
          <a:stretch/>
        </p:blipFill>
        <p:spPr>
          <a:xfrm>
            <a:off x="1054235" y="4353798"/>
            <a:ext cx="3648940" cy="2328264"/>
          </a:xfrm>
          <a:prstGeom prst="rect">
            <a:avLst/>
          </a:prstGeom>
        </p:spPr>
      </p:pic>
      <p:sp>
        <p:nvSpPr>
          <p:cNvPr id="3" name="文本框 2">
            <a:extLst>
              <a:ext uri="{FF2B5EF4-FFF2-40B4-BE49-F238E27FC236}">
                <a16:creationId xmlns:a16="http://schemas.microsoft.com/office/drawing/2014/main" id="{B192149C-E874-FA2B-DB71-63BA53087B09}"/>
              </a:ext>
            </a:extLst>
          </p:cNvPr>
          <p:cNvSpPr txBox="1"/>
          <p:nvPr/>
        </p:nvSpPr>
        <p:spPr>
          <a:xfrm>
            <a:off x="642589" y="1530730"/>
            <a:ext cx="4497327" cy="2677656"/>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实在不行，还可以努力成为巨佬的“学习搭子” </a:t>
            </a:r>
            <a:endParaRPr lang="en-US" altLang="zh-CN" sz="2800" dirty="0">
              <a:latin typeface="华文新魏" panose="02010800040101010101" pitchFamily="2" charset="-122"/>
              <a:ea typeface="华文新魏" panose="02010800040101010101" pitchFamily="2" charset="-122"/>
            </a:endParaRPr>
          </a:p>
          <a:p>
            <a:r>
              <a:rPr lang="zh-CN" altLang="en-US" sz="2800" dirty="0">
                <a:solidFill>
                  <a:srgbClr val="FF0000"/>
                </a:solidFill>
                <a:latin typeface="华文新魏" panose="02010800040101010101" pitchFamily="2" charset="-122"/>
                <a:ea typeface="华文新魏" panose="02010800040101010101" pitchFamily="2" charset="-122"/>
              </a:rPr>
              <a:t>和巨佬一起讨论一起自习</a:t>
            </a:r>
            <a:endParaRPr lang="en-US" altLang="zh-CN" sz="2800" dirty="0">
              <a:solidFill>
                <a:srgbClr val="FF0000"/>
              </a:solidFill>
              <a:latin typeface="华文新魏" panose="02010800040101010101" pitchFamily="2" charset="-122"/>
              <a:ea typeface="华文新魏" panose="02010800040101010101" pitchFamily="2" charset="-122"/>
            </a:endParaRPr>
          </a:p>
          <a:p>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所谓“近佬者巨” </a:t>
            </a:r>
            <a:endParaRPr lang="en-US" altLang="zh-CN" sz="2800" dirty="0">
              <a:latin typeface="华文新魏" panose="02010800040101010101" pitchFamily="2" charset="-122"/>
              <a:ea typeface="华文新魏" panose="02010800040101010101" pitchFamily="2" charset="-122"/>
            </a:endParaRPr>
          </a:p>
          <a:p>
            <a:r>
              <a:rPr lang="zh-CN" altLang="en-US" sz="2800" dirty="0">
                <a:latin typeface="华文新魏" panose="02010800040101010101" pitchFamily="2" charset="-122"/>
                <a:ea typeface="华文新魏" panose="02010800040101010101" pitchFamily="2" charset="-122"/>
              </a:rPr>
              <a:t>和巨佬一起怎么说也是好的</a:t>
            </a:r>
          </a:p>
        </p:txBody>
      </p:sp>
      <p:pic>
        <p:nvPicPr>
          <p:cNvPr id="5" name="图片 4">
            <a:extLst>
              <a:ext uri="{FF2B5EF4-FFF2-40B4-BE49-F238E27FC236}">
                <a16:creationId xmlns:a16="http://schemas.microsoft.com/office/drawing/2014/main" id="{490E8F53-C3DA-A1CB-0C5C-80B0B10FE1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16219" y="1463054"/>
            <a:ext cx="3955689" cy="4849382"/>
          </a:xfrm>
          <a:prstGeom prst="rect">
            <a:avLst/>
          </a:prstGeom>
        </p:spPr>
      </p:pic>
    </p:spTree>
    <p:custDataLst>
      <p:tags r:id="rId1"/>
    </p:custDataLst>
    <p:extLst>
      <p:ext uri="{BB962C8B-B14F-4D97-AF65-F5344CB8AC3E}">
        <p14:creationId xmlns:p14="http://schemas.microsoft.com/office/powerpoint/2010/main" val="389001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“信息”的重要性</a:t>
            </a:r>
          </a:p>
        </p:txBody>
      </p:sp>
      <p:sp>
        <p:nvSpPr>
          <p:cNvPr id="17" name="文本框 16">
            <a:extLst>
              <a:ext uri="{FF2B5EF4-FFF2-40B4-BE49-F238E27FC236}">
                <a16:creationId xmlns:a16="http://schemas.microsoft.com/office/drawing/2014/main" id="{C8CBC187-0CFD-15C3-5CD7-7A9A4E9037DC}"/>
              </a:ext>
            </a:extLst>
          </p:cNvPr>
          <p:cNvSpPr txBox="1"/>
          <p:nvPr/>
        </p:nvSpPr>
        <p:spPr>
          <a:xfrm>
            <a:off x="1351127" y="1525318"/>
            <a:ext cx="6741994"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信息科学技术学院</a:t>
            </a:r>
            <a:r>
              <a:rPr lang="en-US" altLang="zh-CN" sz="2800" dirty="0">
                <a:latin typeface="华文新魏" panose="02010800040101010101" pitchFamily="2" charset="-122"/>
                <a:ea typeface="华文新魏" panose="02010800040101010101" pitchFamily="2" charset="-122"/>
                <a:sym typeface="Wingdings" panose="05000000000000000000" pitchFamily="2" charset="2"/>
              </a:rPr>
              <a:t> </a:t>
            </a:r>
            <a:r>
              <a:rPr lang="zh-CN" altLang="en-US" sz="2800" dirty="0">
                <a:latin typeface="华文新魏" panose="02010800040101010101" pitchFamily="2" charset="-122"/>
                <a:ea typeface="华文新魏" panose="02010800040101010101" pitchFamily="2" charset="-122"/>
                <a:sym typeface="Wingdings" panose="05000000000000000000" pitchFamily="2" charset="2"/>
              </a:rPr>
              <a:t>“信息“的重要性</a:t>
            </a:r>
            <a:endParaRPr lang="zh-CN" altLang="en-US" sz="2800" dirty="0">
              <a:latin typeface="华文新魏" panose="02010800040101010101" pitchFamily="2" charset="-122"/>
              <a:ea typeface="华文新魏" panose="02010800040101010101" pitchFamily="2" charset="-122"/>
            </a:endParaRPr>
          </a:p>
        </p:txBody>
      </p:sp>
      <p:sp>
        <p:nvSpPr>
          <p:cNvPr id="21" name="文本框 20">
            <a:extLst>
              <a:ext uri="{FF2B5EF4-FFF2-40B4-BE49-F238E27FC236}">
                <a16:creationId xmlns:a16="http://schemas.microsoft.com/office/drawing/2014/main" id="{5624CD23-133F-6053-B3D8-D5F6DFFF243C}"/>
              </a:ext>
            </a:extLst>
          </p:cNvPr>
          <p:cNvSpPr txBox="1"/>
          <p:nvPr/>
        </p:nvSpPr>
        <p:spPr>
          <a:xfrm>
            <a:off x="2013045" y="2233084"/>
            <a:ext cx="4763068" cy="707886"/>
          </a:xfrm>
          <a:prstGeom prst="rect">
            <a:avLst/>
          </a:prstGeom>
          <a:noFill/>
        </p:spPr>
        <p:txBody>
          <a:bodyPr wrap="square" rtlCol="0">
            <a:spAutoFit/>
          </a:bodyPr>
          <a:lstStyle/>
          <a:p>
            <a:r>
              <a:rPr lang="zh-CN" altLang="en-US" sz="2000" dirty="0">
                <a:latin typeface="华文新魏" panose="02010800040101010101" pitchFamily="2" charset="-122"/>
                <a:ea typeface="华文新魏" panose="02010800040101010101" pitchFamily="2" charset="-122"/>
              </a:rPr>
              <a:t>（有时候，决定我们最后结果的，不是我们的水平，而是我们掌握的信息）</a:t>
            </a:r>
          </a:p>
        </p:txBody>
      </p:sp>
      <p:sp>
        <p:nvSpPr>
          <p:cNvPr id="22" name="文本框 21">
            <a:extLst>
              <a:ext uri="{FF2B5EF4-FFF2-40B4-BE49-F238E27FC236}">
                <a16:creationId xmlns:a16="http://schemas.microsoft.com/office/drawing/2014/main" id="{87BA17A5-468D-D171-807F-D1EC800F0EFD}"/>
              </a:ext>
            </a:extLst>
          </p:cNvPr>
          <p:cNvSpPr txBox="1"/>
          <p:nvPr/>
        </p:nvSpPr>
        <p:spPr>
          <a:xfrm>
            <a:off x="3074138" y="3655937"/>
            <a:ext cx="3135879" cy="1938992"/>
          </a:xfrm>
          <a:prstGeom prst="rect">
            <a:avLst/>
          </a:prstGeom>
          <a:noFill/>
        </p:spPr>
        <p:txBody>
          <a:bodyPr wrap="square" rtlCol="0">
            <a:spAutoFit/>
          </a:bodyPr>
          <a:lstStyle/>
          <a:p>
            <a:r>
              <a:rPr lang="zh-CN" altLang="en-US" sz="2400" dirty="0">
                <a:latin typeface="华文新魏" panose="02010800040101010101" pitchFamily="2" charset="-122"/>
                <a:ea typeface="华文新魏" panose="02010800040101010101" pitchFamily="2" charset="-122"/>
              </a:rPr>
              <a:t>往年题</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考试范围、题目类型</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讲座信息</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参考教材的电子版</a:t>
            </a:r>
            <a:endParaRPr lang="en-US" altLang="zh-CN" sz="2400" dirty="0">
              <a:latin typeface="华文新魏" panose="02010800040101010101" pitchFamily="2" charset="-122"/>
              <a:ea typeface="华文新魏" panose="02010800040101010101" pitchFamily="2" charset="-122"/>
            </a:endParaRPr>
          </a:p>
          <a:p>
            <a:r>
              <a:rPr lang="zh-CN" altLang="en-US" sz="2400" dirty="0">
                <a:latin typeface="华文新魏" panose="02010800040101010101" pitchFamily="2" charset="-122"/>
                <a:ea typeface="华文新魏" panose="02010800040101010101" pitchFamily="2" charset="-122"/>
              </a:rPr>
              <a:t>课本或作业的答案</a:t>
            </a:r>
          </a:p>
        </p:txBody>
      </p:sp>
      <p:pic>
        <p:nvPicPr>
          <p:cNvPr id="24" name="内容占位符 4">
            <a:extLst>
              <a:ext uri="{FF2B5EF4-FFF2-40B4-BE49-F238E27FC236}">
                <a16:creationId xmlns:a16="http://schemas.microsoft.com/office/drawing/2014/main" id="{17F53FBB-8F84-5CBC-08AB-8D62C3F74C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3484" y="2654185"/>
            <a:ext cx="1004273" cy="4118720"/>
          </a:xfrm>
          <a:prstGeom prst="rect">
            <a:avLst/>
          </a:prstGeom>
        </p:spPr>
      </p:pic>
      <p:sp>
        <p:nvSpPr>
          <p:cNvPr id="26" name="文本框 25">
            <a:extLst>
              <a:ext uri="{FF2B5EF4-FFF2-40B4-BE49-F238E27FC236}">
                <a16:creationId xmlns:a16="http://schemas.microsoft.com/office/drawing/2014/main" id="{0932A5EA-6DDD-E1A7-1C4E-C485B822DBBF}"/>
              </a:ext>
            </a:extLst>
          </p:cNvPr>
          <p:cNvSpPr txBox="1"/>
          <p:nvPr/>
        </p:nvSpPr>
        <p:spPr>
          <a:xfrm>
            <a:off x="1618346" y="4363823"/>
            <a:ext cx="1102302"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信息</a:t>
            </a:r>
          </a:p>
        </p:txBody>
      </p:sp>
    </p:spTree>
    <p:custDataLst>
      <p:tags r:id="rId1"/>
    </p:custDataLst>
    <p:extLst>
      <p:ext uri="{BB962C8B-B14F-4D97-AF65-F5344CB8AC3E}">
        <p14:creationId xmlns:p14="http://schemas.microsoft.com/office/powerpoint/2010/main" val="305635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4"/>
          <a:stretch>
            <a:fillRect/>
          </a:stretch>
        </p:blipFill>
        <p:spPr>
          <a:xfrm>
            <a:off x="9113744" y="545564"/>
            <a:ext cx="2633780" cy="735224"/>
          </a:xfrm>
          <a:prstGeom prst="rect">
            <a:avLst/>
          </a:prstGeom>
        </p:spPr>
      </p:pic>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1" name="图片 10">
            <a:extLst>
              <a:ext uri="{FF2B5EF4-FFF2-40B4-BE49-F238E27FC236}">
                <a16:creationId xmlns:a16="http://schemas.microsoft.com/office/drawing/2014/main" id="{C2FE2109-6C73-7AD1-59FF-7D05AACCE2BC}"/>
              </a:ext>
            </a:extLst>
          </p:cNvPr>
          <p:cNvPicPr>
            <a:picLocks noChangeAspect="1"/>
          </p:cNvPicPr>
          <p:nvPr/>
        </p:nvPicPr>
        <p:blipFill rotWithShape="1">
          <a:blip r:embed="rId5"/>
          <a:srcRect l="45953" t="9543" r="40850"/>
          <a:stretch>
            <a:fillRect/>
          </a:stretch>
        </p:blipFill>
        <p:spPr>
          <a:xfrm>
            <a:off x="10216497" y="3039325"/>
            <a:ext cx="1639068" cy="3733580"/>
          </a:xfrm>
          <a:prstGeom prst="rect">
            <a:avLst/>
          </a:prstGeom>
        </p:spPr>
      </p:pic>
      <p:sp>
        <p:nvSpPr>
          <p:cNvPr id="12" name="标题 1">
            <a:extLst>
              <a:ext uri="{FF2B5EF4-FFF2-40B4-BE49-F238E27FC236}">
                <a16:creationId xmlns:a16="http://schemas.microsoft.com/office/drawing/2014/main" id="{34732143-BDC1-073B-5125-39F9B9DE9D74}"/>
              </a:ext>
            </a:extLst>
          </p:cNvPr>
          <p:cNvSpPr txBox="1">
            <a:spLocks/>
          </p:cNvSpPr>
          <p:nvPr/>
        </p:nvSpPr>
        <p:spPr>
          <a:xfrm>
            <a:off x="838200" y="467829"/>
            <a:ext cx="10515600" cy="9174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华文行楷" panose="02010800040101010101" pitchFamily="2" charset="-122"/>
                <a:ea typeface="华文行楷" panose="02010800040101010101" pitchFamily="2" charset="-122"/>
              </a:rPr>
              <a:t>“信息”的重要性</a:t>
            </a:r>
          </a:p>
        </p:txBody>
      </p:sp>
      <p:sp>
        <p:nvSpPr>
          <p:cNvPr id="17" name="文本框 16">
            <a:extLst>
              <a:ext uri="{FF2B5EF4-FFF2-40B4-BE49-F238E27FC236}">
                <a16:creationId xmlns:a16="http://schemas.microsoft.com/office/drawing/2014/main" id="{C8CBC187-0CFD-15C3-5CD7-7A9A4E9037DC}"/>
              </a:ext>
            </a:extLst>
          </p:cNvPr>
          <p:cNvSpPr txBox="1"/>
          <p:nvPr/>
        </p:nvSpPr>
        <p:spPr>
          <a:xfrm>
            <a:off x="1351127" y="1525318"/>
            <a:ext cx="6741994" cy="523220"/>
          </a:xfrm>
          <a:prstGeom prst="rect">
            <a:avLst/>
          </a:prstGeom>
          <a:noFill/>
        </p:spPr>
        <p:txBody>
          <a:bodyPr wrap="square" rtlCol="0">
            <a:spAutoFit/>
          </a:bodyPr>
          <a:lstStyle/>
          <a:p>
            <a:r>
              <a:rPr lang="zh-CN" altLang="en-US" sz="2800" dirty="0">
                <a:latin typeface="华文新魏" panose="02010800040101010101" pitchFamily="2" charset="-122"/>
                <a:ea typeface="华文新魏" panose="02010800040101010101" pitchFamily="2" charset="-122"/>
              </a:rPr>
              <a:t>信息来源？</a:t>
            </a:r>
          </a:p>
        </p:txBody>
      </p:sp>
      <p:sp>
        <p:nvSpPr>
          <p:cNvPr id="18" name="文本框 17">
            <a:extLst>
              <a:ext uri="{FF2B5EF4-FFF2-40B4-BE49-F238E27FC236}">
                <a16:creationId xmlns:a16="http://schemas.microsoft.com/office/drawing/2014/main" id="{A03AB33C-E58B-7F56-81A8-C02DFA410082}"/>
              </a:ext>
            </a:extLst>
          </p:cNvPr>
          <p:cNvSpPr txBox="1"/>
          <p:nvPr/>
        </p:nvSpPr>
        <p:spPr>
          <a:xfrm>
            <a:off x="4331290" y="1075555"/>
            <a:ext cx="3284730" cy="954107"/>
          </a:xfrm>
          <a:prstGeom prst="rect">
            <a:avLst/>
          </a:prstGeom>
          <a:noFill/>
        </p:spPr>
        <p:txBody>
          <a:bodyPr wrap="square" rtlCol="0">
            <a:spAutoFit/>
          </a:bodyPr>
          <a:lstStyle/>
          <a:p>
            <a:pPr marL="342900" indent="-342900">
              <a:buAutoNum type="arabicPeriod"/>
            </a:pPr>
            <a:r>
              <a:rPr lang="zh-CN" altLang="en-US" sz="2800" dirty="0">
                <a:latin typeface="华文新魏" panose="02010800040101010101" pitchFamily="2" charset="-122"/>
                <a:ea typeface="华文新魏" panose="02010800040101010101" pitchFamily="2" charset="-122"/>
              </a:rPr>
              <a:t> 树洞</a:t>
            </a:r>
            <a:endParaRPr lang="en-US" altLang="zh-CN" sz="2800" dirty="0">
              <a:latin typeface="华文新魏" panose="02010800040101010101" pitchFamily="2" charset="-122"/>
              <a:ea typeface="华文新魏" panose="02010800040101010101" pitchFamily="2" charset="-122"/>
            </a:endParaRPr>
          </a:p>
          <a:p>
            <a:pPr marL="342900" indent="-342900">
              <a:buAutoNum type="arabicPeriod"/>
            </a:pPr>
            <a:r>
              <a:rPr lang="zh-CN" altLang="en-US" sz="2800" dirty="0">
                <a:latin typeface="华文新魏" panose="02010800040101010101" pitchFamily="2" charset="-122"/>
                <a:ea typeface="华文新魏" panose="02010800040101010101" pitchFamily="2" charset="-122"/>
              </a:rPr>
              <a:t> 赛艇、肥猴</a:t>
            </a:r>
            <a:endParaRPr lang="en-US" altLang="zh-CN" sz="2800" dirty="0">
              <a:latin typeface="华文新魏" panose="02010800040101010101" pitchFamily="2" charset="-122"/>
              <a:ea typeface="华文新魏" panose="02010800040101010101" pitchFamily="2" charset="-122"/>
            </a:endParaRPr>
          </a:p>
        </p:txBody>
      </p:sp>
      <p:pic>
        <p:nvPicPr>
          <p:cNvPr id="2" name="图片 1">
            <a:extLst>
              <a:ext uri="{FF2B5EF4-FFF2-40B4-BE49-F238E27FC236}">
                <a16:creationId xmlns:a16="http://schemas.microsoft.com/office/drawing/2014/main" id="{15B4C8EC-CCE2-7296-42E6-DC0341D624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56" y="2899233"/>
            <a:ext cx="8653526" cy="3490938"/>
          </a:xfrm>
          <a:prstGeom prst="rect">
            <a:avLst/>
          </a:prstGeom>
        </p:spPr>
      </p:pic>
      <p:sp>
        <p:nvSpPr>
          <p:cNvPr id="3" name="文本框 2">
            <a:extLst>
              <a:ext uri="{FF2B5EF4-FFF2-40B4-BE49-F238E27FC236}">
                <a16:creationId xmlns:a16="http://schemas.microsoft.com/office/drawing/2014/main" id="{9C00DE27-B448-F575-5547-B88191C97020}"/>
              </a:ext>
            </a:extLst>
          </p:cNvPr>
          <p:cNvSpPr txBox="1"/>
          <p:nvPr/>
        </p:nvSpPr>
        <p:spPr>
          <a:xfrm>
            <a:off x="4331290" y="2048538"/>
            <a:ext cx="3284730" cy="523220"/>
          </a:xfrm>
          <a:prstGeom prst="rect">
            <a:avLst/>
          </a:prstGeom>
          <a:noFill/>
        </p:spPr>
        <p:txBody>
          <a:bodyPr wrap="square" rtlCol="0">
            <a:spAutoFit/>
          </a:bodyPr>
          <a:lstStyle/>
          <a:p>
            <a:r>
              <a:rPr lang="en-US" altLang="zh-CN" sz="2800" dirty="0">
                <a:latin typeface="华文新魏" panose="02010800040101010101" pitchFamily="2" charset="-122"/>
                <a:ea typeface="华文新魏" panose="02010800040101010101" pitchFamily="2" charset="-122"/>
              </a:rPr>
              <a:t>3. </a:t>
            </a:r>
            <a:r>
              <a:rPr lang="zh-CN" altLang="en-US" sz="2800" dirty="0">
                <a:latin typeface="华文新魏" panose="02010800040101010101" pitchFamily="2" charset="-122"/>
                <a:ea typeface="华文新魏" panose="02010800040101010101" pitchFamily="2" charset="-122"/>
              </a:rPr>
              <a:t>课程测评网</a:t>
            </a:r>
            <a:endParaRPr lang="en-US" altLang="zh-CN" sz="2800" dirty="0">
              <a:latin typeface="华文新魏" panose="02010800040101010101" pitchFamily="2" charset="-122"/>
              <a:ea typeface="华文新魏" panose="02010800040101010101" pitchFamily="2" charset="-122"/>
            </a:endParaRPr>
          </a:p>
        </p:txBody>
      </p:sp>
    </p:spTree>
    <p:custDataLst>
      <p:tags r:id="rId1"/>
    </p:custDataLst>
    <p:extLst>
      <p:ext uri="{BB962C8B-B14F-4D97-AF65-F5344CB8AC3E}">
        <p14:creationId xmlns:p14="http://schemas.microsoft.com/office/powerpoint/2010/main" val="42983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bf20ff0d-cf6e-4b91-8b14-5af1414621ba"/>
  <p:tag name="COMMONDATA" val="eyJoZGlkIjoiNzM4ZTk1NmVhM2ZkYzA4ODg5NzNkYjY4YmE4MTdkNjAifQ=="/>
</p:tagLst>
</file>

<file path=ppt/tags/tag10.xml><?xml version="1.0" encoding="utf-8"?>
<p:tagLst xmlns:a="http://schemas.openxmlformats.org/drawingml/2006/main" xmlns:r="http://schemas.openxmlformats.org/officeDocument/2006/relationships" xmlns:p="http://schemas.openxmlformats.org/presentationml/2006/main">
  <p:tag name="TIMING" val="|1.8|58.2"/>
</p:tagLst>
</file>

<file path=ppt/tags/tag11.xml><?xml version="1.0" encoding="utf-8"?>
<p:tagLst xmlns:a="http://schemas.openxmlformats.org/drawingml/2006/main" xmlns:r="http://schemas.openxmlformats.org/officeDocument/2006/relationships" xmlns:p="http://schemas.openxmlformats.org/presentationml/2006/main">
  <p:tag name="TIMING" val="|4|6.9|9.6|28.2"/>
</p:tagLst>
</file>

<file path=ppt/tags/tag12.xml><?xml version="1.0" encoding="utf-8"?>
<p:tagLst xmlns:a="http://schemas.openxmlformats.org/drawingml/2006/main" xmlns:r="http://schemas.openxmlformats.org/officeDocument/2006/relationships" xmlns:p="http://schemas.openxmlformats.org/presentationml/2006/main">
  <p:tag name="TIMING" val="|1.4|14.1|44.3|5.5"/>
</p:tagLst>
</file>

<file path=ppt/tags/tag13.xml><?xml version="1.0" encoding="utf-8"?>
<p:tagLst xmlns:a="http://schemas.openxmlformats.org/drawingml/2006/main" xmlns:r="http://schemas.openxmlformats.org/officeDocument/2006/relationships" xmlns:p="http://schemas.openxmlformats.org/presentationml/2006/main">
  <p:tag name="TIMING" val="|1.4|14.1|44.3|5.5"/>
</p:tagLst>
</file>

<file path=ppt/tags/tag14.xml><?xml version="1.0" encoding="utf-8"?>
<p:tagLst xmlns:a="http://schemas.openxmlformats.org/drawingml/2006/main" xmlns:r="http://schemas.openxmlformats.org/officeDocument/2006/relationships" xmlns:p="http://schemas.openxmlformats.org/presentationml/2006/main">
  <p:tag name="TIMING" val="|3.1|9.1|43"/>
</p:tagLst>
</file>

<file path=ppt/tags/tag15.xml><?xml version="1.0" encoding="utf-8"?>
<p:tagLst xmlns:a="http://schemas.openxmlformats.org/drawingml/2006/main" xmlns:r="http://schemas.openxmlformats.org/officeDocument/2006/relationships" xmlns:p="http://schemas.openxmlformats.org/presentationml/2006/main">
  <p:tag name="TIMING" val="|47.8"/>
</p:tagLst>
</file>

<file path=ppt/tags/tag16.xml><?xml version="1.0" encoding="utf-8"?>
<p:tagLst xmlns:a="http://schemas.openxmlformats.org/drawingml/2006/main" xmlns:r="http://schemas.openxmlformats.org/officeDocument/2006/relationships" xmlns:p="http://schemas.openxmlformats.org/presentationml/2006/main">
  <p:tag name="TIMING" val="|29.1"/>
</p:tagLst>
</file>

<file path=ppt/tags/tag17.xml><?xml version="1.0" encoding="utf-8"?>
<p:tagLst xmlns:a="http://schemas.openxmlformats.org/drawingml/2006/main" xmlns:r="http://schemas.openxmlformats.org/officeDocument/2006/relationships" xmlns:p="http://schemas.openxmlformats.org/presentationml/2006/main">
  <p:tag name="TIMING" val="|45.2"/>
</p:tagLst>
</file>

<file path=ppt/tags/tag18.xml><?xml version="1.0" encoding="utf-8"?>
<p:tagLst xmlns:a="http://schemas.openxmlformats.org/drawingml/2006/main" xmlns:r="http://schemas.openxmlformats.org/officeDocument/2006/relationships" xmlns:p="http://schemas.openxmlformats.org/presentationml/2006/main">
  <p:tag name="TIMING" val="|1"/>
</p:tagLst>
</file>

<file path=ppt/tags/tag19.xml><?xml version="1.0" encoding="utf-8"?>
<p:tagLst xmlns:a="http://schemas.openxmlformats.org/drawingml/2006/main" xmlns:r="http://schemas.openxmlformats.org/officeDocument/2006/relationships" xmlns:p="http://schemas.openxmlformats.org/presentationml/2006/main">
  <p:tag name="TIMING" val="|55.3"/>
</p:tagLst>
</file>

<file path=ppt/tags/tag2.xml><?xml version="1.0" encoding="utf-8"?>
<p:tagLst xmlns:a="http://schemas.openxmlformats.org/drawingml/2006/main" xmlns:r="http://schemas.openxmlformats.org/officeDocument/2006/relationships" xmlns:p="http://schemas.openxmlformats.org/presentationml/2006/main">
  <p:tag name="TIMING" val="|104.6"/>
</p:tagLst>
</file>

<file path=ppt/tags/tag20.xml><?xml version="1.0" encoding="utf-8"?>
<p:tagLst xmlns:a="http://schemas.openxmlformats.org/drawingml/2006/main" xmlns:r="http://schemas.openxmlformats.org/officeDocument/2006/relationships" xmlns:p="http://schemas.openxmlformats.org/presentationml/2006/main">
  <p:tag name="TIMING" val="|55.3"/>
</p:tagLst>
</file>

<file path=ppt/tags/tag21.xml><?xml version="1.0" encoding="utf-8"?>
<p:tagLst xmlns:a="http://schemas.openxmlformats.org/drawingml/2006/main" xmlns:r="http://schemas.openxmlformats.org/officeDocument/2006/relationships" xmlns:p="http://schemas.openxmlformats.org/presentationml/2006/main">
  <p:tag name="TIMING" val="|55.3"/>
</p:tagLst>
</file>

<file path=ppt/tags/tag22.xml><?xml version="1.0" encoding="utf-8"?>
<p:tagLst xmlns:a="http://schemas.openxmlformats.org/drawingml/2006/main" xmlns:r="http://schemas.openxmlformats.org/officeDocument/2006/relationships" xmlns:p="http://schemas.openxmlformats.org/presentationml/2006/main">
  <p:tag name="TIMING" val="|13.3"/>
</p:tagLst>
</file>

<file path=ppt/tags/tag23.xml><?xml version="1.0" encoding="utf-8"?>
<p:tagLst xmlns:a="http://schemas.openxmlformats.org/drawingml/2006/main" xmlns:r="http://schemas.openxmlformats.org/officeDocument/2006/relationships" xmlns:p="http://schemas.openxmlformats.org/presentationml/2006/main">
  <p:tag name="TIMING" val="|13.3"/>
</p:tagLst>
</file>

<file path=ppt/tags/tag24.xml><?xml version="1.0" encoding="utf-8"?>
<p:tagLst xmlns:a="http://schemas.openxmlformats.org/drawingml/2006/main" xmlns:r="http://schemas.openxmlformats.org/officeDocument/2006/relationships" xmlns:p="http://schemas.openxmlformats.org/presentationml/2006/main">
  <p:tag name="TIMING" val="|5.4|29.5|13.7|54.5"/>
</p:tagLst>
</file>

<file path=ppt/tags/tag25.xml><?xml version="1.0" encoding="utf-8"?>
<p:tagLst xmlns:a="http://schemas.openxmlformats.org/drawingml/2006/main" xmlns:r="http://schemas.openxmlformats.org/officeDocument/2006/relationships" xmlns:p="http://schemas.openxmlformats.org/presentationml/2006/main">
  <p:tag name="TIMING" val="|10"/>
</p:tagLst>
</file>

<file path=ppt/tags/tag3.xml><?xml version="1.0" encoding="utf-8"?>
<p:tagLst xmlns:a="http://schemas.openxmlformats.org/drawingml/2006/main" xmlns:r="http://schemas.openxmlformats.org/officeDocument/2006/relationships" xmlns:p="http://schemas.openxmlformats.org/presentationml/2006/main">
  <p:tag name="TIMING" val="|3.3"/>
</p:tagLst>
</file>

<file path=ppt/tags/tag4.xml><?xml version="1.0" encoding="utf-8"?>
<p:tagLst xmlns:a="http://schemas.openxmlformats.org/drawingml/2006/main" xmlns:r="http://schemas.openxmlformats.org/officeDocument/2006/relationships" xmlns:p="http://schemas.openxmlformats.org/presentationml/2006/main">
  <p:tag name="TIMING" val="|4.6"/>
</p:tagLst>
</file>

<file path=ppt/tags/tag5.xml><?xml version="1.0" encoding="utf-8"?>
<p:tagLst xmlns:a="http://schemas.openxmlformats.org/drawingml/2006/main" xmlns:r="http://schemas.openxmlformats.org/officeDocument/2006/relationships" xmlns:p="http://schemas.openxmlformats.org/presentationml/2006/main">
  <p:tag name="TIMING" val="|4|6.9|9.6|28.2"/>
</p:tagLst>
</file>

<file path=ppt/tags/tag6.xml><?xml version="1.0" encoding="utf-8"?>
<p:tagLst xmlns:a="http://schemas.openxmlformats.org/drawingml/2006/main" xmlns:r="http://schemas.openxmlformats.org/officeDocument/2006/relationships" xmlns:p="http://schemas.openxmlformats.org/presentationml/2006/main">
  <p:tag name="TIMING" val="|4|6.9|9.6|28.2"/>
</p:tagLst>
</file>

<file path=ppt/tags/tag7.xml><?xml version="1.0" encoding="utf-8"?>
<p:tagLst xmlns:a="http://schemas.openxmlformats.org/drawingml/2006/main" xmlns:r="http://schemas.openxmlformats.org/officeDocument/2006/relationships" xmlns:p="http://schemas.openxmlformats.org/presentationml/2006/main">
  <p:tag name="TIMING" val="|20.3"/>
</p:tagLst>
</file>

<file path=ppt/tags/tag8.xml><?xml version="1.0" encoding="utf-8"?>
<p:tagLst xmlns:a="http://schemas.openxmlformats.org/drawingml/2006/main" xmlns:r="http://schemas.openxmlformats.org/officeDocument/2006/relationships" xmlns:p="http://schemas.openxmlformats.org/presentationml/2006/main">
  <p:tag name="TIMING" val="|23"/>
</p:tagLst>
</file>

<file path=ppt/tags/tag9.xml><?xml version="1.0" encoding="utf-8"?>
<p:tagLst xmlns:a="http://schemas.openxmlformats.org/drawingml/2006/main" xmlns:r="http://schemas.openxmlformats.org/officeDocument/2006/relationships" xmlns:p="http://schemas.openxmlformats.org/presentationml/2006/main">
  <p:tag name="TIMING" val="|1.8|58.2"/>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7643</TotalTime>
  <Words>984</Words>
  <Application>Microsoft Office PowerPoint</Application>
  <PresentationFormat>宽屏</PresentationFormat>
  <Paragraphs>158</Paragraphs>
  <Slides>30</Slides>
  <Notes>29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Source Han Serif SC Heavy</vt:lpstr>
      <vt:lpstr>华文新魏</vt:lpstr>
      <vt:lpstr>华文楷体</vt:lpstr>
      <vt:lpstr>华文行楷</vt:lpstr>
      <vt:lpstr>微软雅黑</vt:lpstr>
      <vt:lpstr>思源黑体 CN Light</vt:lpstr>
      <vt:lpstr>方正粗黑宋简体</vt:lpstr>
      <vt:lpstr>楷体</vt:lpstr>
      <vt:lpstr>等线</vt:lpstr>
      <vt:lpstr>等线 Light</vt:lpstr>
      <vt:lpstr>Arial</vt:lpstr>
      <vt:lpstr>Tempus Sans ITC</vt:lpstr>
      <vt:lpstr>Trebuchet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王语少</dc:creator>
  <cp:lastModifiedBy>语少 王</cp:lastModifiedBy>
  <cp:revision>183</cp:revision>
  <dcterms:created xsi:type="dcterms:W3CDTF">2022-11-21T10:37:27Z</dcterms:created>
  <dcterms:modified xsi:type="dcterms:W3CDTF">2023-11-25T15:05:34Z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611354B2BC764A6399CE4BC2EB51DE9C</vt:lpwstr>
  </property>
  <property fmtid="{D5CDD505-2E9C-101B-9397-08002B2CF9AE}" pid="3" name="KSOProductBuildVer">
    <vt:lpwstr>2052-11.1.0.12763</vt:lpwstr>
  </property>
</Properties>
</file>